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38"/>
  </p:notesMasterIdLst>
  <p:handoutMasterIdLst>
    <p:handoutMasterId r:id="rId39"/>
  </p:handoutMasterIdLst>
  <p:sldIdLst>
    <p:sldId id="852" r:id="rId2"/>
    <p:sldId id="958" r:id="rId3"/>
    <p:sldId id="998" r:id="rId4"/>
    <p:sldId id="999" r:id="rId5"/>
    <p:sldId id="960" r:id="rId6"/>
    <p:sldId id="961" r:id="rId7"/>
    <p:sldId id="962" r:id="rId8"/>
    <p:sldId id="963" r:id="rId9"/>
    <p:sldId id="964" r:id="rId10"/>
    <p:sldId id="972" r:id="rId11"/>
    <p:sldId id="973" r:id="rId12"/>
    <p:sldId id="1025" r:id="rId13"/>
    <p:sldId id="1033" r:id="rId14"/>
    <p:sldId id="1026" r:id="rId15"/>
    <p:sldId id="1034" r:id="rId16"/>
    <p:sldId id="1035" r:id="rId17"/>
    <p:sldId id="1037" r:id="rId18"/>
    <p:sldId id="1028" r:id="rId19"/>
    <p:sldId id="1029" r:id="rId20"/>
    <p:sldId id="1030" r:id="rId21"/>
    <p:sldId id="1036" r:id="rId22"/>
    <p:sldId id="1032" r:id="rId23"/>
    <p:sldId id="1039" r:id="rId24"/>
    <p:sldId id="1015" r:id="rId25"/>
    <p:sldId id="1016" r:id="rId26"/>
    <p:sldId id="1017" r:id="rId27"/>
    <p:sldId id="1018" r:id="rId28"/>
    <p:sldId id="1020" r:id="rId29"/>
    <p:sldId id="1021" r:id="rId30"/>
    <p:sldId id="1041" r:id="rId31"/>
    <p:sldId id="1022" r:id="rId32"/>
    <p:sldId id="1023" r:id="rId33"/>
    <p:sldId id="1038" r:id="rId34"/>
    <p:sldId id="1040" r:id="rId35"/>
    <p:sldId id="1042" r:id="rId36"/>
    <p:sldId id="1043" r:id="rId37"/>
  </p:sldIdLst>
  <p:sldSz cx="9144000" cy="6858000" type="screen4x3"/>
  <p:notesSz cx="69469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1" hangingPunct="1">
      <a:defRPr sz="1600" kern="1200" baseline="-250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lang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487E"/>
    <a:srgbClr val="99FFFF"/>
    <a:srgbClr val="99CCFF"/>
    <a:srgbClr val="00CCCC"/>
    <a:srgbClr val="FF66FF"/>
    <a:srgbClr val="FFFFFF"/>
    <a:srgbClr val="FFFFCC"/>
    <a:srgbClr val="F79C7B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5" autoAdjust="0"/>
    <p:restoredTop sz="95575" autoAdjust="0"/>
  </p:normalViewPr>
  <p:slideViewPr>
    <p:cSldViewPr snapToGrid="0">
      <p:cViewPr varScale="1">
        <p:scale>
          <a:sx n="83" d="100"/>
          <a:sy n="83" d="100"/>
        </p:scale>
        <p:origin x="1795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082" y="-102"/>
      </p:cViewPr>
      <p:guideLst>
        <p:guide orient="horz" pos="2920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" name="Rectangle 4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t" anchorCtr="0" compatLnSpc="1">
            <a:prstTxWarp prst="textNoShape">
              <a:avLst/>
            </a:prstTxWarp>
          </a:bodyPr>
          <a:lstStyle>
            <a:lvl1pPr algn="l" defTabSz="898525">
              <a:spcBef>
                <a:spcPct val="50000"/>
              </a:spcBef>
              <a:defRPr sz="1200" baseline="0"/>
            </a:lvl1pPr>
          </a:lstStyle>
          <a:p>
            <a:endParaRPr lang="en-GB" altLang="ko-KR"/>
          </a:p>
        </p:txBody>
      </p:sp>
      <p:sp>
        <p:nvSpPr>
          <p:cNvPr id="3114" name="Rectangle 42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t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50000"/>
              </a:spcBef>
              <a:defRPr sz="1200" baseline="0"/>
            </a:lvl1pPr>
          </a:lstStyle>
          <a:p>
            <a:endParaRPr lang="en-GB" altLang="ko-KR"/>
          </a:p>
        </p:txBody>
      </p:sp>
      <p:sp>
        <p:nvSpPr>
          <p:cNvPr id="3115" name="Rectangle 43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b" anchorCtr="0" compatLnSpc="1">
            <a:prstTxWarp prst="textNoShape">
              <a:avLst/>
            </a:prstTxWarp>
          </a:bodyPr>
          <a:lstStyle>
            <a:lvl1pPr algn="l" defTabSz="898525">
              <a:spcBef>
                <a:spcPct val="50000"/>
              </a:spcBef>
              <a:defRPr sz="1200" baseline="0"/>
            </a:lvl1pPr>
          </a:lstStyle>
          <a:p>
            <a:endParaRPr lang="en-GB" altLang="ko-KR"/>
          </a:p>
        </p:txBody>
      </p:sp>
      <p:sp>
        <p:nvSpPr>
          <p:cNvPr id="3116" name="Rectangle 44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39200"/>
            <a:ext cx="3013075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22" tIns="44961" rIns="89922" bIns="44961" numCol="1" anchor="b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50000"/>
              </a:spcBef>
              <a:defRPr sz="1200" baseline="0"/>
            </a:lvl1pPr>
          </a:lstStyle>
          <a:p>
            <a:fld id="{3C043642-5A99-4AA7-BB14-48C61DF9CDD5}" type="slidenum">
              <a:rPr lang="en-GB" altLang="ko-KR"/>
              <a:pPr/>
              <a:t>‹#›</a:t>
            </a:fld>
            <a:endParaRPr lang="en-GB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83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l" defTabSz="898525" eaLnBrk="0" hangingPunct="0">
              <a:defRPr sz="1200" baseline="0"/>
            </a:lvl1pPr>
          </a:lstStyle>
          <a:p>
            <a:endParaRPr lang="en-GB" altLang="ko-KR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067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 baseline="0"/>
            </a:lvl1pPr>
          </a:lstStyle>
          <a:p>
            <a:endParaRPr lang="en-GB" altLang="ko-KR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709613"/>
            <a:ext cx="4630737" cy="3473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9325" y="4395788"/>
            <a:ext cx="506412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ko-KR" smtClean="0"/>
              <a:t>Click to edit Master text styles</a:t>
            </a:r>
          </a:p>
          <a:p>
            <a:pPr lvl="1"/>
            <a:r>
              <a:rPr lang="en-GB" altLang="ko-KR" smtClean="0"/>
              <a:t>Second level</a:t>
            </a:r>
          </a:p>
          <a:p>
            <a:pPr lvl="2"/>
            <a:r>
              <a:rPr lang="en-GB" altLang="ko-KR" smtClean="0"/>
              <a:t>Third level</a:t>
            </a:r>
          </a:p>
          <a:p>
            <a:pPr lvl="3"/>
            <a:r>
              <a:rPr lang="en-GB" altLang="ko-KR" smtClean="0"/>
              <a:t>Fourth level</a:t>
            </a:r>
          </a:p>
          <a:p>
            <a:pPr lvl="4"/>
            <a:r>
              <a:rPr lang="en-GB" altLang="ko-KR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89988"/>
            <a:ext cx="30083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l" defTabSz="898525" eaLnBrk="0" hangingPunct="0">
              <a:defRPr sz="1200" baseline="0"/>
            </a:lvl1pPr>
          </a:lstStyle>
          <a:p>
            <a:endParaRPr lang="en-GB" altLang="ko-KR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89988"/>
            <a:ext cx="30067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907" tIns="47778" rIns="93907" bIns="47778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 baseline="0"/>
            </a:lvl1pPr>
          </a:lstStyle>
          <a:p>
            <a:fld id="{065CC0FC-B3BB-49BE-B9CA-5D0B4BBB2256}" type="slidenum">
              <a:rPr lang="en-GB" altLang="ko-KR"/>
              <a:pPr/>
              <a:t>‹#›</a:t>
            </a:fld>
            <a:endParaRPr lang="en-GB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3AB2C-1D6E-4DA5-AAEE-91FDE6124210}" type="slidenum">
              <a:rPr lang="en-GB" altLang="ko-KR"/>
              <a:pPr/>
              <a:t>1</a:t>
            </a:fld>
            <a:endParaRPr lang="en-GB" altLang="ko-KR"/>
          </a:p>
        </p:txBody>
      </p:sp>
      <p:sp>
        <p:nvSpPr>
          <p:cNvPr id="170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00325" y="850900"/>
            <a:ext cx="4116388" cy="3087688"/>
          </a:xfrm>
          <a:ln/>
        </p:spPr>
      </p:sp>
      <p:sp>
        <p:nvSpPr>
          <p:cNvPr id="1703939" name="Text Box 3"/>
          <p:cNvSpPr txBox="1">
            <a:spLocks noChangeArrowheads="1"/>
          </p:cNvSpPr>
          <p:nvPr/>
        </p:nvSpPr>
        <p:spPr bwMode="auto">
          <a:xfrm>
            <a:off x="460375" y="1250950"/>
            <a:ext cx="2009775" cy="695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2945" tIns="62945" rIns="62945" bIns="62945"/>
          <a:lstStyle>
            <a:lvl1pPr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225425" indent="-112713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898525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49375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798638" algn="l" defTabSz="898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558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130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702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27438" defTabSz="8985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ko-KR" sz="900" baseline="0">
                <a:ea typeface="굴림" panose="020B0600000101010101" pitchFamily="50" charset="-127"/>
              </a:rPr>
              <a:t>This module will require approximately 30 minutes to complete: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874" name="Rectangle 3074"/>
          <p:cNvSpPr>
            <a:spLocks noChangeArrowheads="1"/>
          </p:cNvSpPr>
          <p:nvPr/>
        </p:nvSpPr>
        <p:spPr bwMode="blackWhite">
          <a:xfrm>
            <a:off x="0" y="0"/>
            <a:ext cx="9144000" cy="1690688"/>
          </a:xfrm>
          <a:prstGeom prst="rect">
            <a:avLst/>
          </a:prstGeom>
          <a:solidFill>
            <a:srgbClr val="7889FB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5878" name="Rectangle 3078"/>
          <p:cNvSpPr>
            <a:spLocks noChangeArrowheads="1"/>
          </p:cNvSpPr>
          <p:nvPr/>
        </p:nvSpPr>
        <p:spPr bwMode="blackWhite">
          <a:xfrm>
            <a:off x="0" y="5153025"/>
            <a:ext cx="9144000" cy="1760538"/>
          </a:xfrm>
          <a:prstGeom prst="rect">
            <a:avLst/>
          </a:prstGeom>
          <a:solidFill>
            <a:srgbClr val="7889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615879" name="Picture 30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78375"/>
            <a:ext cx="9142413" cy="37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15880" name="Rectangle 3080"/>
          <p:cNvSpPr>
            <a:spLocks noGrp="1" noChangeArrowheads="1"/>
          </p:cNvSpPr>
          <p:nvPr>
            <p:ph type="ctrTitle"/>
          </p:nvPr>
        </p:nvSpPr>
        <p:spPr bwMode="black">
          <a:xfrm>
            <a:off x="390525" y="2493963"/>
            <a:ext cx="7954963" cy="488950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Course Title – 26 pt Arial Narrow</a:t>
            </a:r>
          </a:p>
        </p:txBody>
      </p:sp>
      <p:sp>
        <p:nvSpPr>
          <p:cNvPr id="1615881" name="Rectangle 3081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90525" y="3349625"/>
            <a:ext cx="7953375" cy="350838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 sz="2000" i="1"/>
            </a:lvl1pPr>
          </a:lstStyle>
          <a:p>
            <a:pPr lvl="0"/>
            <a:r>
              <a:rPr lang="en-US" altLang="en-US" noProof="0" smtClean="0"/>
              <a:t>Module Title – 20 pt Arial Italics</a:t>
            </a:r>
          </a:p>
        </p:txBody>
      </p:sp>
      <p:sp>
        <p:nvSpPr>
          <p:cNvPr id="1615882" name="Rectangle 3082"/>
          <p:cNvSpPr>
            <a:spLocks noChangeArrowheads="1"/>
          </p:cNvSpPr>
          <p:nvPr/>
        </p:nvSpPr>
        <p:spPr bwMode="black">
          <a:xfrm>
            <a:off x="2032000" y="1301750"/>
            <a:ext cx="410368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288" tIns="18288" rIns="18288" bIns="18288" anchor="ctr"/>
          <a:lstStyle>
            <a:lvl1pPr marL="342900" indent="-3429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8000"/>
              </a:lnSpc>
              <a:spcBef>
                <a:spcPct val="20000"/>
              </a:spcBef>
            </a:pPr>
            <a:r>
              <a:rPr lang="en-US" altLang="en-US" sz="1800" baseline="0" dirty="0" smtClean="0">
                <a:solidFill>
                  <a:srgbClr val="FFFFFF"/>
                </a:solidFill>
                <a:latin typeface="Arial" panose="020B0604020202020204" pitchFamily="34" charset="0"/>
              </a:rPr>
              <a:t>Introduction to Deep Learning</a:t>
            </a:r>
            <a:endParaRPr lang="en-US" altLang="en-US" sz="1800" baseline="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15883" name="Line 3083"/>
          <p:cNvSpPr>
            <a:spLocks noChangeShapeType="1"/>
          </p:cNvSpPr>
          <p:nvPr/>
        </p:nvSpPr>
        <p:spPr bwMode="black">
          <a:xfrm flipV="1">
            <a:off x="1887538" y="1362075"/>
            <a:ext cx="0" cy="328613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165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13550" y="73025"/>
            <a:ext cx="2249488" cy="6324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3500" y="73025"/>
            <a:ext cx="6597650" cy="6324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45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" y="73025"/>
            <a:ext cx="8999538" cy="533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5025" y="776288"/>
            <a:ext cx="4403725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2537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제목, 텍스트 및 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" y="73025"/>
            <a:ext cx="8999538" cy="5334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5025" y="776288"/>
            <a:ext cx="4403725" cy="27336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645025" y="3662363"/>
            <a:ext cx="4403725" cy="2735262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666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072846" y="6316137"/>
            <a:ext cx="1071153" cy="50270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endParaRPr lang="ko-KR" altLang="en-US" sz="4000" dirty="0">
              <a:solidFill>
                <a:srgbClr val="0070C0"/>
              </a:solidFill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88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87917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90488" y="776288"/>
            <a:ext cx="4402137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5025" y="776288"/>
            <a:ext cx="4403725" cy="562133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522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644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118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45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61888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5044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4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" y="73025"/>
            <a:ext cx="899953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Slide Title – 34 pt Arial Narrow</a:t>
            </a:r>
          </a:p>
        </p:txBody>
      </p:sp>
      <p:sp>
        <p:nvSpPr>
          <p:cNvPr id="1614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8" y="776288"/>
            <a:ext cx="8958262" cy="562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First Level – 28 pt Arial</a:t>
            </a:r>
          </a:p>
          <a:p>
            <a:pPr lvl="1"/>
            <a:r>
              <a:rPr lang="en-US" altLang="en-US" smtClean="0"/>
              <a:t>Second level – 24 pt Arial</a:t>
            </a:r>
          </a:p>
          <a:p>
            <a:pPr lvl="2"/>
            <a:r>
              <a:rPr lang="en-US" altLang="en-US" smtClean="0"/>
              <a:t>Third level – 24 pt Arial</a:t>
            </a:r>
          </a:p>
          <a:p>
            <a:pPr lvl="3"/>
            <a:r>
              <a:rPr lang="en-US" altLang="en-US" smtClean="0"/>
              <a:t>Fourth level – 20 pt Arial</a:t>
            </a:r>
          </a:p>
          <a:p>
            <a:pPr lvl="4"/>
            <a:r>
              <a:rPr lang="en-US" altLang="en-US" smtClean="0"/>
              <a:t>Fifth level – 20 pt Arial </a:t>
            </a:r>
          </a:p>
        </p:txBody>
      </p:sp>
      <p:sp>
        <p:nvSpPr>
          <p:cNvPr id="1614852" name="Line 4"/>
          <p:cNvSpPr>
            <a:spLocks noChangeShapeType="1"/>
          </p:cNvSpPr>
          <p:nvPr/>
        </p:nvSpPr>
        <p:spPr bwMode="auto">
          <a:xfrm>
            <a:off x="0" y="681038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pic>
        <p:nvPicPr>
          <p:cNvPr id="1614853" name="Picture 5"/>
          <p:cNvPicPr preferRelativeResize="0"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6467475"/>
            <a:ext cx="868362" cy="31908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14854" name="Line 6"/>
          <p:cNvSpPr>
            <a:spLocks noChangeShapeType="1"/>
          </p:cNvSpPr>
          <p:nvPr/>
        </p:nvSpPr>
        <p:spPr bwMode="auto">
          <a:xfrm flipV="1">
            <a:off x="0" y="6705600"/>
            <a:ext cx="7939088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14855" name="Rectangle 7"/>
          <p:cNvSpPr>
            <a:spLocks noGrp="1" noChangeArrowheads="1"/>
          </p:cNvSpPr>
          <p:nvPr/>
        </p:nvSpPr>
        <p:spPr bwMode="auto">
          <a:xfrm>
            <a:off x="3124200" y="6384925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eaLnBrk="0" hangingPunct="0">
              <a:buClr>
                <a:srgbClr val="73E1FF"/>
              </a:buClr>
            </a:pPr>
            <a:fld id="{025A77FC-BDE2-4D31-954B-8C88444F8244}" type="slidenum">
              <a:rPr lang="en-US" altLang="ko-KR" sz="800" baseline="0">
                <a:ea typeface="굴림" panose="020B0600000101010101" pitchFamily="50" charset="-127"/>
              </a:rPr>
              <a:pPr eaLnBrk="0" hangingPunct="0">
                <a:buClr>
                  <a:srgbClr val="73E1FF"/>
                </a:buClr>
              </a:pPr>
              <a:t>‹#›</a:t>
            </a:fld>
            <a:endParaRPr lang="en-US" altLang="ko-KR" sz="800" b="1" baseline="0">
              <a:ea typeface="굴림" panose="020B0600000101010101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400" kern="1200">
          <a:solidFill>
            <a:srgbClr val="00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rgbClr val="006699"/>
          </a:solidFill>
          <a:latin typeface="Arial Narrow" panose="020B0606020202030204" pitchFamily="34" charset="0"/>
          <a:cs typeface="Arial" panose="020B0604020202020204" pitchFamily="34" charset="0"/>
        </a:defRPr>
      </a:lvl9pPr>
    </p:titleStyle>
    <p:bodyStyle>
      <a:lvl1pPr marL="230188" indent="-230188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rgbClr val="000000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31775" algn="l" rtl="0" fontAlgn="base">
        <a:lnSpc>
          <a:spcPct val="85000"/>
        </a:lnSpc>
        <a:spcBef>
          <a:spcPct val="30000"/>
        </a:spcBef>
        <a:spcAft>
          <a:spcPct val="0"/>
        </a:spcAft>
        <a:buClr>
          <a:srgbClr val="006699"/>
        </a:buClr>
        <a:buFont typeface="Webdings" panose="05030102010509060703" pitchFamily="18" charset="2"/>
        <a:buChar char="4"/>
        <a:defRPr sz="2400" kern="1200">
          <a:solidFill>
            <a:srgbClr val="006699"/>
          </a:solidFill>
          <a:latin typeface="+mn-lt"/>
          <a:ea typeface="+mn-ea"/>
          <a:cs typeface="+mn-cs"/>
        </a:defRPr>
      </a:lvl2pPr>
      <a:lvl3pPr marL="909638" indent="-219075" algn="l" rtl="0" fontAlgn="base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kern="1200">
          <a:solidFill>
            <a:srgbClr val="666666"/>
          </a:solidFill>
          <a:latin typeface="+mn-lt"/>
          <a:ea typeface="+mn-ea"/>
          <a:cs typeface="+mn-cs"/>
        </a:defRPr>
      </a:lvl3pPr>
      <a:lvl4pPr marL="1255713" indent="-231775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1788" indent="-231775" algn="l" rtl="0" fontAlgn="base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ann.lecun.com/exdb/mnist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2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0525" y="2493963"/>
            <a:ext cx="8296275" cy="707886"/>
          </a:xfrm>
        </p:spPr>
        <p:txBody>
          <a:bodyPr/>
          <a:lstStyle/>
          <a:p>
            <a:r>
              <a:rPr lang="en-US" altLang="ko-KR" sz="4000" b="1" dirty="0" smtClean="0">
                <a:ea typeface="굴림" panose="020B0600000101010101" pitchFamily="50" charset="-127"/>
              </a:rPr>
              <a:t>Cortex-M Lab 2</a:t>
            </a:r>
            <a:endParaRPr lang="en-US" altLang="ko-KR" sz="4000" b="1" dirty="0">
              <a:ea typeface="굴림" panose="020B0600000101010101" pitchFamily="50" charset="-127"/>
            </a:endParaRPr>
          </a:p>
        </p:txBody>
      </p:sp>
      <p:sp>
        <p:nvSpPr>
          <p:cNvPr id="1702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0525" y="3416300"/>
            <a:ext cx="7953375" cy="1061829"/>
          </a:xfrm>
        </p:spPr>
        <p:txBody>
          <a:bodyPr/>
          <a:lstStyle/>
          <a:p>
            <a:r>
              <a:rPr lang="en-US" altLang="ko-KR" dirty="0" smtClean="0">
                <a:ea typeface="굴림" panose="020B0600000101010101" pitchFamily="50" charset="-127"/>
              </a:rPr>
              <a:t>Embedded AI: MNIST Example</a:t>
            </a:r>
            <a:endParaRPr lang="en-US" altLang="ko-KR" dirty="0">
              <a:ea typeface="굴림" panose="020B0600000101010101" pitchFamily="50" charset="-127"/>
            </a:endParaRPr>
          </a:p>
          <a:p>
            <a:endParaRPr lang="en-US" altLang="ko-KR" dirty="0">
              <a:ea typeface="굴림" panose="020B0600000101010101" pitchFamily="50" charset="-127"/>
            </a:endParaRPr>
          </a:p>
          <a:p>
            <a:endParaRPr lang="en-US" altLang="ko-KR" dirty="0">
              <a:ea typeface="굴림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Open mnist_mlp.py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72" y="1347537"/>
            <a:ext cx="8292722" cy="443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30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Saved model: mnist_mlp_model.h5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67" y="1331493"/>
            <a:ext cx="8811104" cy="288000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007" y="4472894"/>
            <a:ext cx="3001878" cy="209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29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New STM32 Project: </a:t>
            </a:r>
            <a:r>
              <a:rPr lang="en-US" altLang="ko-KR" dirty="0" err="1" smtClean="0"/>
              <a:t>ai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6303" y="1692443"/>
            <a:ext cx="4175868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9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Minimum Heap Size: 0x2000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590" y="1225705"/>
            <a:ext cx="5852862" cy="5171920"/>
          </a:xfrm>
          <a:prstGeom prst="rect">
            <a:avLst/>
          </a:prstGeom>
        </p:spPr>
      </p:pic>
      <p:sp>
        <p:nvSpPr>
          <p:cNvPr id="5" name="모서리가 둥근 직사각형 4"/>
          <p:cNvSpPr/>
          <p:nvPr/>
        </p:nvSpPr>
        <p:spPr bwMode="auto">
          <a:xfrm>
            <a:off x="4034589" y="4467726"/>
            <a:ext cx="762000" cy="248653"/>
          </a:xfrm>
          <a:prstGeom prst="roundRect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35921" dir="2700000" algn="ctr" rotWithShape="0">
              <a:srgbClr val="D8D8D8">
                <a:alpha val="50000"/>
              </a:srgbClr>
            </a:outerShdw>
          </a:effectLst>
        </p:spPr>
        <p:txBody>
          <a:bodyPr vert="horz" wrap="none" lIns="107950" tIns="53975" rIns="107950" bIns="5397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9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Enable USART2 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358" y="1360162"/>
            <a:ext cx="5061284" cy="511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79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Select Components from Software Packs Menu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96" y="1387476"/>
            <a:ext cx="6690014" cy="102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798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Select </a:t>
            </a:r>
            <a:r>
              <a:rPr lang="en-US" altLang="ko-KR" dirty="0" smtClean="0"/>
              <a:t>Application: </a:t>
            </a:r>
            <a:r>
              <a:rPr lang="en-US" altLang="ko-KR" dirty="0" err="1"/>
              <a:t>SystemPerformance</a:t>
            </a:r>
            <a:endParaRPr lang="en-US" altLang="ko-KR" dirty="0"/>
          </a:p>
          <a:p>
            <a:r>
              <a:rPr lang="en-US" altLang="ko-KR" dirty="0"/>
              <a:t>Select </a:t>
            </a:r>
            <a:r>
              <a:rPr lang="en-US" altLang="ko-KR" dirty="0" smtClean="0"/>
              <a:t>X-CUBE-AI: Core</a:t>
            </a:r>
            <a:endParaRPr lang="en-US" altLang="ko-KR" dirty="0"/>
          </a:p>
          <a:p>
            <a:r>
              <a:rPr lang="en-US" altLang="ko-KR" dirty="0"/>
              <a:t>Then, Click OK</a:t>
            </a:r>
          </a:p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77" y="2267116"/>
            <a:ext cx="5449888" cy="318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6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797" y="1824831"/>
            <a:ext cx="3790950" cy="176212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974" y="4041594"/>
            <a:ext cx="38385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47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29" y="1387569"/>
            <a:ext cx="6807489" cy="517991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Click Software Packs and click X-CUBE-AI</a:t>
            </a:r>
            <a:endParaRPr lang="ko-KR" altLang="en-US" dirty="0"/>
          </a:p>
        </p:txBody>
      </p:sp>
      <p:cxnSp>
        <p:nvCxnSpPr>
          <p:cNvPr id="5" name="직선 화살표 연결선 4"/>
          <p:cNvCxnSpPr/>
          <p:nvPr/>
        </p:nvCxnSpPr>
        <p:spPr bwMode="auto">
          <a:xfrm flipH="1">
            <a:off x="2014842" y="1130969"/>
            <a:ext cx="1093568" cy="2719848"/>
          </a:xfrm>
          <a:prstGeom prst="straightConnector1">
            <a:avLst/>
          </a:prstGeom>
          <a:solidFill>
            <a:srgbClr val="FFF7DE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>
            <a:outerShdw dist="35921" dir="2700000" algn="ctr" rotWithShape="0">
              <a:srgbClr val="D8D8D8">
                <a:alpha val="50000"/>
              </a:srgbClr>
            </a:outerShdw>
          </a:effectLst>
        </p:spPr>
      </p:cxnSp>
      <p:cxnSp>
        <p:nvCxnSpPr>
          <p:cNvPr id="7" name="직선 화살표 연결선 6"/>
          <p:cNvCxnSpPr/>
          <p:nvPr/>
        </p:nvCxnSpPr>
        <p:spPr bwMode="auto">
          <a:xfrm flipH="1">
            <a:off x="2014842" y="1130969"/>
            <a:ext cx="2935849" cy="5347018"/>
          </a:xfrm>
          <a:prstGeom prst="straightConnector1">
            <a:avLst/>
          </a:prstGeom>
          <a:solidFill>
            <a:srgbClr val="FFF7DE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>
            <a:outerShdw dist="35921" dir="2700000" algn="ctr" rotWithShape="0">
              <a:srgbClr val="D8D8D8">
                <a:alpha val="5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87937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Platform Settings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 smtClean="0"/>
              <a:t>Add network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956" y="880393"/>
            <a:ext cx="4336589" cy="175040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819" y="3204929"/>
            <a:ext cx="7185892" cy="290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3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Embedded AI Example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MNIST Data Set</a:t>
            </a:r>
            <a:endParaRPr lang="ko-KR" altLang="en-US" dirty="0"/>
          </a:p>
        </p:txBody>
      </p:sp>
      <p:pic>
        <p:nvPicPr>
          <p:cNvPr id="13314" name="Picture 2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69" y="1486693"/>
            <a:ext cx="8534400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02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Click Analyze and check memory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91" y="1523999"/>
            <a:ext cx="7819973" cy="467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1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Validate on desktop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06" y="1274617"/>
            <a:ext cx="7261658" cy="504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5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Generate Code and Build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15" y="776288"/>
            <a:ext cx="8357798" cy="527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터미널을 열어서 다음과 같이 실행되는지 확인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87" y="1494269"/>
            <a:ext cx="7372422" cy="490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048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Trained weight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216" y="1320800"/>
            <a:ext cx="78105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Open </a:t>
            </a:r>
            <a:r>
              <a:rPr lang="en-US" altLang="ko-KR" dirty="0" err="1" smtClean="0"/>
              <a:t>aiSystemPerformance.c</a:t>
            </a:r>
            <a:endParaRPr lang="en-US" altLang="ko-KR" dirty="0" smtClean="0"/>
          </a:p>
          <a:p>
            <a:r>
              <a:rPr lang="en-US" altLang="ko-KR" dirty="0" smtClean="0"/>
              <a:t>Find from Edit menu: “input tensors” or go to the line 489</a:t>
            </a:r>
          </a:p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78" y="2020156"/>
            <a:ext cx="7615094" cy="444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9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20" y="744015"/>
            <a:ext cx="8753475" cy="2733675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Modify </a:t>
            </a:r>
            <a:r>
              <a:rPr lang="en-US" altLang="ko-KR" dirty="0" err="1" smtClean="0"/>
              <a:t>aiSystemPerformance.c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195" y="3439067"/>
            <a:ext cx="3695700" cy="35242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408" y="4121901"/>
            <a:ext cx="8771487" cy="2364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Build </a:t>
            </a:r>
            <a:r>
              <a:rPr lang="en-US" altLang="ko-KR" dirty="0" smtClean="0"/>
              <a:t>and Download </a:t>
            </a:r>
            <a:r>
              <a:rPr lang="en-US" altLang="ko-KR" dirty="0"/>
              <a:t>to the target </a:t>
            </a:r>
            <a:r>
              <a:rPr lang="en-US" altLang="ko-KR" dirty="0" smtClean="0"/>
              <a:t>board</a:t>
            </a:r>
          </a:p>
          <a:p>
            <a:r>
              <a:rPr lang="en-US" altLang="ko-KR" dirty="0" smtClean="0"/>
              <a:t>Click OK</a:t>
            </a:r>
            <a:endParaRPr lang="ko-KR" altLang="en-US" dirty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149" y="3054350"/>
            <a:ext cx="3352800" cy="334327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77" y="1939636"/>
            <a:ext cx="58578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Connect USB-to-serial cable and find COM port number</a:t>
            </a:r>
          </a:p>
          <a:p>
            <a:r>
              <a:rPr lang="en-US" altLang="ko-KR" dirty="0" smtClean="0"/>
              <a:t>Do not open com port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75" y="4791349"/>
            <a:ext cx="8046461" cy="160627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269" y="2334692"/>
            <a:ext cx="439102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0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Run </a:t>
            </a:r>
            <a:r>
              <a:rPr lang="en-US" altLang="ko-KR" dirty="0" smtClean="0"/>
              <a:t>send_test.py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Press RESET button(black button) and run send_test.py</a:t>
            </a:r>
          </a:p>
          <a:p>
            <a:r>
              <a:rPr lang="en-US" altLang="ko-KR" dirty="0" smtClean="0"/>
              <a:t>Change port number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782" y="1388229"/>
            <a:ext cx="5359256" cy="517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8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MNIST 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25" y="1016000"/>
            <a:ext cx="7248525" cy="538162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27" y="776288"/>
            <a:ext cx="24003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7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Spyder</a:t>
            </a:r>
            <a:r>
              <a:rPr lang="ko-KR" altLang="en-US" dirty="0" smtClean="0"/>
              <a:t>에서 </a:t>
            </a:r>
            <a:r>
              <a:rPr lang="en-US" altLang="ko-KR" dirty="0" smtClean="0"/>
              <a:t>Plots </a:t>
            </a:r>
            <a:r>
              <a:rPr lang="ko-KR" altLang="en-US" dirty="0" smtClean="0"/>
              <a:t>메뉴에서 </a:t>
            </a:r>
            <a:r>
              <a:rPr lang="en-US" altLang="ko-KR" dirty="0" smtClean="0"/>
              <a:t>Mute inline plotting</a:t>
            </a:r>
            <a:r>
              <a:rPr lang="ko-KR" altLang="en-US" dirty="0" smtClean="0"/>
              <a:t>을 해제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949" y="2010497"/>
            <a:ext cx="8359340" cy="438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29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431" y="1016000"/>
            <a:ext cx="2543175" cy="55245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435" y="1016000"/>
            <a:ext cx="2447925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186" y="1602364"/>
            <a:ext cx="50673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65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1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주어진</a:t>
            </a:r>
            <a:r>
              <a:rPr lang="en-US" altLang="ko-KR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 </a:t>
            </a:r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예제를 실행하여 메모리 사용량 및 속도를 검토하고 실제 인식 성능을 확인한다</a:t>
            </a:r>
            <a:r>
              <a:rPr lang="en-US" altLang="ko-KR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.</a:t>
            </a:r>
            <a:endParaRPr lang="en-US" altLang="ko-KR" dirty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pPr algn="just"/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모델에서 코드 생성 시 </a:t>
            </a:r>
            <a:r>
              <a:rPr lang="ko-KR" altLang="en-US" dirty="0" err="1" smtClean="0">
                <a:latin typeface="새굴림" panose="02030600000101010101" pitchFamily="18" charset="-127"/>
                <a:ea typeface="새굴림" panose="02030600000101010101" pitchFamily="18" charset="-127"/>
              </a:rPr>
              <a:t>컴프레션을</a:t>
            </a:r>
            <a:r>
              <a:rPr lang="ko-KR" altLang="en-US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 하는 이유는 메모리 사용량을 줄여서 프로그램 메모리에 탑재 가능하도록 하기 위함이다</a:t>
            </a:r>
            <a:r>
              <a:rPr lang="en-US" altLang="ko-KR" dirty="0" smtClean="0">
                <a:latin typeface="새굴림" panose="02030600000101010101" pitchFamily="18" charset="-127"/>
                <a:ea typeface="새굴림" panose="02030600000101010101" pitchFamily="18" charset="-127"/>
              </a:rPr>
              <a:t>. </a:t>
            </a:r>
            <a:endParaRPr lang="en-US" altLang="ko-KR" dirty="0">
              <a:latin typeface="새굴림" panose="02030600000101010101" pitchFamily="18" charset="-127"/>
              <a:ea typeface="새굴림" panose="02030600000101010101" pitchFamily="18" charset="-127"/>
            </a:endParaRPr>
          </a:p>
          <a:p>
            <a:pPr algn="just"/>
            <a:endParaRPr lang="en-US" altLang="ko-KR" dirty="0" smtClean="0">
              <a:latin typeface="새굴림" panose="02030600000101010101" pitchFamily="18" charset="-127"/>
              <a:ea typeface="새굴림" panose="0203060000010101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558" y="2988973"/>
            <a:ext cx="5304406" cy="340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9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Compression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을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High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로 선택해서 메모리 사용량이 얼마나 줄어드는지 확인하고 체감 인식 성능에 변화가 있</a:t>
            </a:r>
            <a:r>
              <a:rPr lang="ko-KR" altLang="en-US" dirty="0">
                <a:latin typeface="굴림" panose="020B0600000101010101" pitchFamily="50" charset="-127"/>
                <a:ea typeface="굴림" panose="020B0600000101010101" pitchFamily="50" charset="-127"/>
              </a:rPr>
              <a:t>는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지 알아본다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1347" y="1971854"/>
            <a:ext cx="6054726" cy="45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039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MNIST dataset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에 대해서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CNN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모델을 이용해서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Exercise 1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과 동일한 실습을 진행한다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14176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Exercise 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DL_Lab6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에서 진행 했던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CIFAR-10 dataset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에 대한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CNN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모델에 대해서 앞의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예제와 동일한 실습을 진행한다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endParaRPr lang="ko-KR" altLang="en-US" dirty="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51481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MNIST 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876" y="1121641"/>
            <a:ext cx="7191375" cy="53721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8" y="776288"/>
            <a:ext cx="24098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2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dirty="0" smtClean="0">
                <a:ea typeface="ＭＳ Ｐゴシック" panose="020B0600070205080204" pitchFamily="34" charset="-128"/>
              </a:rPr>
              <a:t>Embedded AI Example using MNIST Data Set</a:t>
            </a:r>
          </a:p>
        </p:txBody>
      </p:sp>
      <p:pic>
        <p:nvPicPr>
          <p:cNvPr id="14338" name="Content Placeholder 3" descr="Screen Shot 2017-04-17 at 10.40.42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876" b="-19876"/>
          <a:stretch>
            <a:fillRect/>
          </a:stretch>
        </p:blipFill>
        <p:spPr>
          <a:xfrm>
            <a:off x="762000" y="900553"/>
            <a:ext cx="4567238" cy="2514600"/>
          </a:xfrm>
        </p:spPr>
      </p:pic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5257800" y="1891153"/>
            <a:ext cx="368300" cy="484188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EBEFF"/>
              </a:gs>
              <a:gs pos="20000">
                <a:srgbClr val="BEBEFE"/>
              </a:gs>
              <a:gs pos="100000">
                <a:srgbClr val="9191C3"/>
              </a:gs>
            </a:gsLst>
            <a:lin ang="5400000"/>
          </a:gradFill>
          <a:ln w="9525">
            <a:solidFill>
              <a:srgbClr val="C6C6F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ko-KR" altLang="ko-KR" sz="180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91200" y="1814953"/>
            <a:ext cx="1066800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1800" dirty="0"/>
              <a:t>Neural </a:t>
            </a:r>
          </a:p>
          <a:p>
            <a:pPr eaLnBrk="1" hangingPunct="1"/>
            <a:r>
              <a:rPr lang="en-US" altLang="ko-KR" sz="1800" dirty="0"/>
              <a:t>Network</a:t>
            </a:r>
          </a:p>
        </p:txBody>
      </p:sp>
      <p:sp>
        <p:nvSpPr>
          <p:cNvPr id="7" name="Right Arrow 6"/>
          <p:cNvSpPr>
            <a:spLocks noChangeArrowheads="1"/>
          </p:cNvSpPr>
          <p:nvPr/>
        </p:nvSpPr>
        <p:spPr bwMode="auto">
          <a:xfrm>
            <a:off x="7010400" y="1891153"/>
            <a:ext cx="368300" cy="484188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EBEFF"/>
              </a:gs>
              <a:gs pos="20000">
                <a:srgbClr val="BEBEFE"/>
              </a:gs>
              <a:gs pos="100000">
                <a:srgbClr val="9191C3"/>
              </a:gs>
            </a:gsLst>
            <a:lin ang="5400000"/>
          </a:gradFill>
          <a:ln w="9525">
            <a:solidFill>
              <a:srgbClr val="C6C6F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ko-KR" altLang="ko-KR" sz="180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543800" y="1891153"/>
            <a:ext cx="623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ja-JP" altLang="en-US" sz="2800" dirty="0"/>
              <a:t>“</a:t>
            </a:r>
            <a:r>
              <a:rPr lang="en-US" altLang="ja-JP" sz="2800" dirty="0"/>
              <a:t>1</a:t>
            </a:r>
            <a:r>
              <a:rPr lang="ja-JP" altLang="en-US" sz="2800" dirty="0"/>
              <a:t>”</a:t>
            </a:r>
            <a:endParaRPr lang="en-US" altLang="ko-KR" sz="2800" dirty="0"/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791441" y="5968998"/>
            <a:ext cx="7853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1800" dirty="0"/>
              <a:t>MNIST Data maintained by Yann </a:t>
            </a:r>
            <a:r>
              <a:rPr lang="en-US" altLang="ko-KR" sz="1800" dirty="0" err="1"/>
              <a:t>LeCun</a:t>
            </a:r>
            <a:r>
              <a:rPr lang="en-US" altLang="ko-KR" sz="1800" dirty="0"/>
              <a:t>: </a:t>
            </a:r>
            <a:r>
              <a:rPr lang="en-US" altLang="ko-KR" sz="1800" dirty="0">
                <a:hlinkClick r:id="rId3"/>
              </a:rPr>
              <a:t>http://yann.lecun.com/exdb/mnist/</a:t>
            </a:r>
            <a:endParaRPr lang="en-US" altLang="ko-KR" sz="1800" dirty="0"/>
          </a:p>
          <a:p>
            <a:pPr eaLnBrk="1" hangingPunct="1"/>
            <a:r>
              <a:rPr lang="en-US" altLang="ko-KR" sz="1800" dirty="0" err="1"/>
              <a:t>Keras</a:t>
            </a:r>
            <a:r>
              <a:rPr lang="en-US" altLang="ko-KR" sz="1800" dirty="0"/>
              <a:t> provides data sets loading function at http://keras.io/datasets</a:t>
            </a:r>
          </a:p>
        </p:txBody>
      </p:sp>
      <p:sp>
        <p:nvSpPr>
          <p:cNvPr id="14344" name="TextBox 9"/>
          <p:cNvSpPr txBox="1">
            <a:spLocks noChangeArrowheads="1"/>
          </p:cNvSpPr>
          <p:nvPr/>
        </p:nvSpPr>
        <p:spPr bwMode="auto">
          <a:xfrm>
            <a:off x="465138" y="700528"/>
            <a:ext cx="3948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2000" dirty="0"/>
              <a:t>0–9 handwritten digit recognition: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657600" y="3034153"/>
            <a:ext cx="941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1800"/>
              <a:t>28 x 28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5679" y="3708975"/>
            <a:ext cx="1368885" cy="2039216"/>
          </a:xfrm>
          <a:prstGeom prst="rect">
            <a:avLst/>
          </a:prstGeom>
        </p:spPr>
      </p:pic>
      <p:pic>
        <p:nvPicPr>
          <p:cNvPr id="13318" name="Picture 6" descr="p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901" y="3966439"/>
            <a:ext cx="2347285" cy="156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ight Arrow 4"/>
          <p:cNvSpPr>
            <a:spLocks noChangeArrowheads="1"/>
          </p:cNvSpPr>
          <p:nvPr/>
        </p:nvSpPr>
        <p:spPr bwMode="auto">
          <a:xfrm>
            <a:off x="5213782" y="4340984"/>
            <a:ext cx="368300" cy="484188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EBEFF"/>
              </a:gs>
              <a:gs pos="20000">
                <a:srgbClr val="BEBEFE"/>
              </a:gs>
              <a:gs pos="100000">
                <a:srgbClr val="9191C3"/>
              </a:gs>
            </a:gsLst>
            <a:lin ang="5400000"/>
          </a:gradFill>
          <a:ln w="9525">
            <a:solidFill>
              <a:srgbClr val="C6C6F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ko-KR" altLang="ko-KR" sz="1800">
              <a:solidFill>
                <a:srgbClr val="FFFFFF"/>
              </a:solidFill>
            </a:endParaRPr>
          </a:p>
        </p:txBody>
      </p: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4413517" y="3548476"/>
            <a:ext cx="1755609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2000" b="1" i="1" dirty="0" smtClean="0">
                <a:solidFill>
                  <a:srgbClr val="0070C0"/>
                </a:solidFill>
              </a:rPr>
              <a:t>serial port : USART</a:t>
            </a:r>
            <a:endParaRPr lang="en-US" altLang="ko-KR" sz="2000" b="1" i="1" dirty="0">
              <a:solidFill>
                <a:srgbClr val="0070C0"/>
              </a:solidFill>
            </a:endParaRPr>
          </a:p>
        </p:txBody>
      </p:sp>
      <p:sp>
        <p:nvSpPr>
          <p:cNvPr id="15" name="Right Arrow 4"/>
          <p:cNvSpPr>
            <a:spLocks noChangeArrowheads="1"/>
          </p:cNvSpPr>
          <p:nvPr/>
        </p:nvSpPr>
        <p:spPr bwMode="auto">
          <a:xfrm rot="10800000">
            <a:off x="5213782" y="4943223"/>
            <a:ext cx="368300" cy="484188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EBEFF"/>
              </a:gs>
              <a:gs pos="20000">
                <a:srgbClr val="BEBEFE"/>
              </a:gs>
              <a:gs pos="100000">
                <a:srgbClr val="9191C3"/>
              </a:gs>
            </a:gsLst>
            <a:lin ang="5400000"/>
          </a:gradFill>
          <a:ln w="9525">
            <a:solidFill>
              <a:srgbClr val="C6C6F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ko-KR" altLang="ko-KR" sz="1800">
              <a:solidFill>
                <a:srgbClr val="FFFFFF"/>
              </a:solidFill>
            </a:endParaRP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4884117" y="3842138"/>
            <a:ext cx="1096775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2000" dirty="0" smtClean="0"/>
              <a:t>Handwritten</a:t>
            </a:r>
          </a:p>
          <a:p>
            <a:pPr eaLnBrk="1" hangingPunct="1"/>
            <a:r>
              <a:rPr lang="en-US" altLang="ko-KR" sz="2000" dirty="0" smtClean="0"/>
              <a:t>image</a:t>
            </a:r>
            <a:endParaRPr lang="en-US" altLang="ko-KR" sz="2000" dirty="0"/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4899976" y="5335532"/>
            <a:ext cx="1083951" cy="502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sz="2000" dirty="0" smtClean="0"/>
              <a:t>Recognized</a:t>
            </a:r>
          </a:p>
          <a:p>
            <a:pPr eaLnBrk="1" hangingPunct="1"/>
            <a:r>
              <a:rPr lang="en-US" altLang="ko-KR" sz="2000" dirty="0" smtClean="0"/>
              <a:t>digit</a:t>
            </a: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176088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1" grpId="0"/>
      <p:bldP spid="17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ＭＳ Ｐゴシック" panose="020B0600070205080204" pitchFamily="34" charset="-128"/>
              </a:rPr>
              <a:t>Training</a:t>
            </a:r>
          </a:p>
        </p:txBody>
      </p:sp>
      <p:pic>
        <p:nvPicPr>
          <p:cNvPr id="4" name="圖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50" y="2063317"/>
            <a:ext cx="2852738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1580"/>
            <a:ext cx="3689927" cy="209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762000" y="775854"/>
            <a:ext cx="800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ko-KR" dirty="0" err="1"/>
              <a:t>model.fit</a:t>
            </a:r>
            <a:r>
              <a:rPr lang="en-US" altLang="ko-KR" dirty="0"/>
              <a:t>(</a:t>
            </a:r>
            <a:r>
              <a:rPr lang="en-US" altLang="ko-KR" dirty="0" err="1"/>
              <a:t>x_train</a:t>
            </a:r>
            <a:r>
              <a:rPr lang="en-US" altLang="ko-KR" dirty="0"/>
              <a:t>, </a:t>
            </a:r>
            <a:r>
              <a:rPr lang="en-US" altLang="ko-KR" dirty="0" err="1"/>
              <a:t>y_train</a:t>
            </a:r>
            <a:r>
              <a:rPr lang="en-US" altLang="ko-KR" dirty="0"/>
              <a:t>, </a:t>
            </a:r>
            <a:r>
              <a:rPr lang="en-US" altLang="ko-KR" dirty="0" err="1"/>
              <a:t>batch_size</a:t>
            </a:r>
            <a:r>
              <a:rPr lang="en-US" altLang="ko-KR" dirty="0"/>
              <a:t>=100, </a:t>
            </a:r>
            <a:r>
              <a:rPr lang="en-US" altLang="ko-KR" dirty="0" err="1"/>
              <a:t>nb_epoch</a:t>
            </a:r>
            <a:r>
              <a:rPr lang="en-US" altLang="ko-KR" dirty="0"/>
              <a:t>=20)</a:t>
            </a:r>
          </a:p>
        </p:txBody>
      </p:sp>
      <p:sp>
        <p:nvSpPr>
          <p:cNvPr id="7" name="文字方塊 10"/>
          <p:cNvSpPr txBox="1">
            <a:spLocks noChangeArrowheads="1"/>
          </p:cNvSpPr>
          <p:nvPr/>
        </p:nvSpPr>
        <p:spPr bwMode="auto">
          <a:xfrm>
            <a:off x="469900" y="4088967"/>
            <a:ext cx="41735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/>
              <a:t>Number of training examples</a:t>
            </a:r>
            <a:endParaRPr lang="zh-TW" altLang="en-US"/>
          </a:p>
        </p:txBody>
      </p:sp>
      <p:sp>
        <p:nvSpPr>
          <p:cNvPr id="8" name="文字方塊 34"/>
          <p:cNvSpPr txBox="1">
            <a:spLocks noChangeArrowheads="1"/>
          </p:cNvSpPr>
          <p:nvPr/>
        </p:nvSpPr>
        <p:spPr bwMode="auto">
          <a:xfrm>
            <a:off x="4346142" y="4121116"/>
            <a:ext cx="4173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dirty="0"/>
              <a:t>Number of training examples</a:t>
            </a:r>
            <a:endParaRPr lang="zh-TW" altLang="en-US" dirty="0"/>
          </a:p>
        </p:txBody>
      </p:sp>
      <p:sp>
        <p:nvSpPr>
          <p:cNvPr id="9" name="文字方塊 27"/>
          <p:cNvSpPr txBox="1">
            <a:spLocks noChangeArrowheads="1"/>
          </p:cNvSpPr>
          <p:nvPr/>
        </p:nvSpPr>
        <p:spPr bwMode="auto">
          <a:xfrm>
            <a:off x="0" y="2680854"/>
            <a:ext cx="13366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dirty="0"/>
              <a:t>28 x 28</a:t>
            </a:r>
          </a:p>
          <a:p>
            <a:pPr algn="ctr" eaLnBrk="1" hangingPunct="1"/>
            <a:r>
              <a:rPr lang="en-US" altLang="zh-TW" dirty="0"/>
              <a:t>=784</a:t>
            </a:r>
            <a:endParaRPr lang="zh-TW" altLang="en-US" dirty="0"/>
          </a:p>
        </p:txBody>
      </p:sp>
      <p:sp>
        <p:nvSpPr>
          <p:cNvPr id="10" name="文字方塊 33"/>
          <p:cNvSpPr txBox="1">
            <a:spLocks noChangeArrowheads="1"/>
          </p:cNvSpPr>
          <p:nvPr/>
        </p:nvSpPr>
        <p:spPr bwMode="auto">
          <a:xfrm>
            <a:off x="4429125" y="2771342"/>
            <a:ext cx="541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r>
              <a:rPr lang="en-US" altLang="zh-TW"/>
              <a:t>10</a:t>
            </a:r>
            <a:endParaRPr lang="zh-TW" altLang="en-US"/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flipV="1">
            <a:off x="2438400" y="1237817"/>
            <a:ext cx="905164" cy="825502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flipH="1" flipV="1">
            <a:off x="4065588" y="1237817"/>
            <a:ext cx="1365394" cy="906463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文字方塊 25"/>
          <p:cNvSpPr txBox="1">
            <a:spLocks noChangeArrowheads="1"/>
          </p:cNvSpPr>
          <p:nvPr/>
        </p:nvSpPr>
        <p:spPr bwMode="auto">
          <a:xfrm>
            <a:off x="2438400" y="1537854"/>
            <a:ext cx="205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/>
              <a:t>numpy array</a:t>
            </a:r>
            <a:endParaRPr lang="zh-TW" altLang="en-US"/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6459" y="4821000"/>
            <a:ext cx="991477" cy="1476995"/>
          </a:xfrm>
          <a:prstGeom prst="rect">
            <a:avLst/>
          </a:prstGeom>
        </p:spPr>
      </p:pic>
      <p:pic>
        <p:nvPicPr>
          <p:cNvPr id="15" name="Picture 6" descr="p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971474"/>
            <a:ext cx="1700128" cy="113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내용 개체 틀 2"/>
          <p:cNvSpPr>
            <a:spLocks noGrp="1"/>
          </p:cNvSpPr>
          <p:nvPr>
            <p:ph idx="1"/>
          </p:nvPr>
        </p:nvSpPr>
        <p:spPr>
          <a:xfrm>
            <a:off x="2579838" y="4857318"/>
            <a:ext cx="4336893" cy="1442245"/>
          </a:xfrm>
        </p:spPr>
        <p:txBody>
          <a:bodyPr/>
          <a:lstStyle/>
          <a:p>
            <a:r>
              <a:rPr lang="en-US" altLang="ko-KR" sz="2000" dirty="0" smtClean="0">
                <a:cs typeface="Times New Roman" panose="02020603050405020304" pitchFamily="18" charset="0"/>
              </a:rPr>
              <a:t>Training on PC</a:t>
            </a:r>
          </a:p>
          <a:p>
            <a:r>
              <a:rPr lang="en-US" altLang="ko-KR" sz="2000" dirty="0" smtClean="0">
                <a:cs typeface="Times New Roman" panose="02020603050405020304" pitchFamily="18" charset="0"/>
              </a:rPr>
              <a:t>Save neural network model</a:t>
            </a:r>
          </a:p>
          <a:p>
            <a:r>
              <a:rPr lang="en-US" altLang="ko-KR" sz="2000" dirty="0" smtClean="0">
                <a:cs typeface="Times New Roman" panose="02020603050405020304" pitchFamily="18" charset="0"/>
              </a:rPr>
              <a:t>Convert model to C program</a:t>
            </a:r>
          </a:p>
          <a:p>
            <a:r>
              <a:rPr lang="en-US" altLang="ko-KR" sz="2000" dirty="0" smtClean="0">
                <a:cs typeface="Times New Roman" panose="02020603050405020304" pitchFamily="18" charset="0"/>
              </a:rPr>
              <a:t>Compile and download to target</a:t>
            </a:r>
          </a:p>
          <a:p>
            <a:endParaRPr lang="ko-KR" altLang="en-US" sz="2000" dirty="0">
              <a:cs typeface="Times New Roman" panose="02020603050405020304" pitchFamily="18" charset="0"/>
            </a:endParaRPr>
          </a:p>
        </p:txBody>
      </p:sp>
      <p:sp>
        <p:nvSpPr>
          <p:cNvPr id="22" name="Right Arrow 4"/>
          <p:cNvSpPr>
            <a:spLocks noChangeArrowheads="1"/>
          </p:cNvSpPr>
          <p:nvPr/>
        </p:nvSpPr>
        <p:spPr bwMode="auto">
          <a:xfrm>
            <a:off x="6688295" y="5240698"/>
            <a:ext cx="368300" cy="484188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EBEFF"/>
              </a:gs>
              <a:gs pos="20000">
                <a:srgbClr val="BEBEFE"/>
              </a:gs>
              <a:gs pos="100000">
                <a:srgbClr val="9191C3"/>
              </a:gs>
            </a:gsLst>
            <a:lin ang="5400000"/>
          </a:gradFill>
          <a:ln w="9525">
            <a:solidFill>
              <a:srgbClr val="C6C6F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endParaRPr lang="ko-KR" altLang="ko-KR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74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7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Neural Network </a:t>
            </a:r>
            <a:r>
              <a:rPr lang="en-US" altLang="ko-KR" dirty="0"/>
              <a:t>M</a:t>
            </a:r>
            <a:r>
              <a:rPr lang="en-US" altLang="ko-KR" dirty="0" smtClean="0"/>
              <a:t>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n=28</a:t>
            </a:r>
            <a:r>
              <a:rPr lang="en-US" altLang="ko-KR" dirty="0" smtClean="0">
                <a:cs typeface="Times New Roman" panose="02020603050405020304" pitchFamily="18" charset="0"/>
              </a:rPr>
              <a:t>x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  <a:p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ko-K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endParaRPr lang="ko-KR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Neural network with one hidden layer of neuron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557" y="2010567"/>
            <a:ext cx="6367573" cy="351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26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Deep-Learning </a:t>
            </a:r>
            <a:r>
              <a:rPr lang="en-US" altLang="ko-KR" dirty="0"/>
              <a:t>S</a:t>
            </a:r>
            <a:r>
              <a:rPr lang="en-US" altLang="ko-KR" dirty="0" smtClean="0"/>
              <a:t>oftware </a:t>
            </a:r>
            <a:r>
              <a:rPr lang="en-US" altLang="ko-KR" dirty="0"/>
              <a:t>and </a:t>
            </a:r>
            <a:r>
              <a:rPr lang="en-US" altLang="ko-KR" dirty="0" smtClean="0"/>
              <a:t>Hardware Stack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963" y="2379662"/>
            <a:ext cx="3955473" cy="197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8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Anaconda : Python </a:t>
            </a:r>
            <a:r>
              <a:rPr lang="en-US" altLang="ko-KR" dirty="0"/>
              <a:t>Data Science Platform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Copy mnist_mlp.py, send_test.py to C:\work\Ananconda</a:t>
            </a:r>
          </a:p>
          <a:p>
            <a:endParaRPr lang="en-US" altLang="ko-KR" dirty="0"/>
          </a:p>
          <a:p>
            <a:r>
              <a:rPr lang="en-US" altLang="ko-KR" dirty="0" smtClean="0"/>
              <a:t>Run </a:t>
            </a:r>
            <a:r>
              <a:rPr lang="en-US" altLang="ko-KR" dirty="0" err="1" smtClean="0"/>
              <a:t>Spyder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326" y="2810124"/>
            <a:ext cx="381000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44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Tppt_template_jun08">
  <a:themeElements>
    <a:clrScheme name="ILTppt_template_jun08 1">
      <a:dk1>
        <a:srgbClr val="000000"/>
      </a:dk1>
      <a:lt1>
        <a:srgbClr val="FFFFFF"/>
      </a:lt1>
      <a:dk2>
        <a:srgbClr val="000000"/>
      </a:dk2>
      <a:lt2>
        <a:srgbClr val="D2D2D2"/>
      </a:lt2>
      <a:accent1>
        <a:srgbClr val="FFF7DE"/>
      </a:accent1>
      <a:accent2>
        <a:srgbClr val="006699"/>
      </a:accent2>
      <a:accent3>
        <a:srgbClr val="FFFFFF"/>
      </a:accent3>
      <a:accent4>
        <a:srgbClr val="000000"/>
      </a:accent4>
      <a:accent5>
        <a:srgbClr val="FFFAEC"/>
      </a:accent5>
      <a:accent6>
        <a:srgbClr val="005C8A"/>
      </a:accent6>
      <a:hlink>
        <a:srgbClr val="666666"/>
      </a:hlink>
      <a:folHlink>
        <a:srgbClr val="CCCCCC"/>
      </a:folHlink>
    </a:clrScheme>
    <a:fontScheme name="ILTppt_template_jun08">
      <a:majorFont>
        <a:latin typeface="Arial Narrow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7DE"/>
        </a:solidFill>
        <a:ln w="22225" cap="flat" cmpd="sng" algn="ctr">
          <a:solidFill>
            <a:srgbClr val="FF66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D8D8D8">
              <a:alpha val="50000"/>
            </a:srgbClr>
          </a:outerShdw>
        </a:effectLst>
      </a:spPr>
      <a:bodyPr vert="horz" wrap="none" lIns="107950" tIns="53975" rIns="107950" bIns="53975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6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7DE"/>
        </a:solidFill>
        <a:ln w="22225" cap="flat" cmpd="sng" algn="ctr">
          <a:solidFill>
            <a:srgbClr val="FF6600"/>
          </a:solidFill>
          <a:prstDash val="solid"/>
          <a:round/>
          <a:headEnd type="none" w="med" len="med"/>
          <a:tailEnd type="triangle" w="med" len="med"/>
        </a:ln>
        <a:effectLst>
          <a:outerShdw dist="35921" dir="2700000" algn="ctr" rotWithShape="0">
            <a:srgbClr val="D8D8D8">
              <a:alpha val="50000"/>
            </a:srgbClr>
          </a:outerShdw>
        </a:effectLst>
      </a:spPr>
      <a:bodyPr vert="horz" wrap="none" lIns="107950" tIns="53975" rIns="107950" bIns="53975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ko-KR" sz="16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ILTppt_template_jun08 1">
        <a:dk1>
          <a:srgbClr val="000000"/>
        </a:dk1>
        <a:lt1>
          <a:srgbClr val="FFFFFF"/>
        </a:lt1>
        <a:dk2>
          <a:srgbClr val="000000"/>
        </a:dk2>
        <a:lt2>
          <a:srgbClr val="D2D2D2"/>
        </a:lt2>
        <a:accent1>
          <a:srgbClr val="FFF7DE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FFFAEC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ppt_template_jun08 2">
        <a:dk1>
          <a:srgbClr val="000000"/>
        </a:dk1>
        <a:lt1>
          <a:srgbClr val="FFFFFF"/>
        </a:lt1>
        <a:dk2>
          <a:srgbClr val="000000"/>
        </a:dk2>
        <a:lt2>
          <a:srgbClr val="666666"/>
        </a:lt2>
        <a:accent1>
          <a:srgbClr val="6699FF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LTppt_template_jun08 3">
        <a:dk1>
          <a:srgbClr val="000000"/>
        </a:dk1>
        <a:lt1>
          <a:srgbClr val="FFFFFF"/>
        </a:lt1>
        <a:dk2>
          <a:srgbClr val="000000"/>
        </a:dk2>
        <a:lt2>
          <a:srgbClr val="999999"/>
        </a:lt2>
        <a:accent1>
          <a:srgbClr val="6699FF"/>
        </a:accent1>
        <a:accent2>
          <a:srgbClr val="006699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5C8A"/>
        </a:accent6>
        <a:hlink>
          <a:srgbClr val="666666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LTppt_template_jun08 3">
    <a:dk1>
      <a:srgbClr val="000000"/>
    </a:dk1>
    <a:lt1>
      <a:srgbClr val="FFFFFF"/>
    </a:lt1>
    <a:dk2>
      <a:srgbClr val="000000"/>
    </a:dk2>
    <a:lt2>
      <a:srgbClr val="999999"/>
    </a:lt2>
    <a:accent1>
      <a:srgbClr val="6699FF"/>
    </a:accent1>
    <a:accent2>
      <a:srgbClr val="006699"/>
    </a:accent2>
    <a:accent3>
      <a:srgbClr val="FFFFFF"/>
    </a:accent3>
    <a:accent4>
      <a:srgbClr val="000000"/>
    </a:accent4>
    <a:accent5>
      <a:srgbClr val="B8CAFF"/>
    </a:accent5>
    <a:accent6>
      <a:srgbClr val="005C8A"/>
    </a:accent6>
    <a:hlink>
      <a:srgbClr val="666666"/>
    </a:hlink>
    <a:folHlink>
      <a:srgbClr val="CCCC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Settings\ehopkins\Desktop\For Evelyn\Rhapsody Training_IBM\IBM Template\ILTppt_template_jun08.pot</Template>
  <TotalTime>10151</TotalTime>
  <Pages>50</Pages>
  <Words>359</Words>
  <Application>Microsoft Office PowerPoint</Application>
  <PresentationFormat>화면 슬라이드 쇼(4:3)</PresentationFormat>
  <Paragraphs>80</Paragraphs>
  <Slides>36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47" baseType="lpstr">
      <vt:lpstr>ＭＳ Ｐゴシック</vt:lpstr>
      <vt:lpstr>굴림</vt:lpstr>
      <vt:lpstr>맑은 고딕</vt:lpstr>
      <vt:lpstr>새굴림</vt:lpstr>
      <vt:lpstr>Arial</vt:lpstr>
      <vt:lpstr>Arial Narrow</vt:lpstr>
      <vt:lpstr>Bauhaus 93</vt:lpstr>
      <vt:lpstr>Times New Roman</vt:lpstr>
      <vt:lpstr>Webdings</vt:lpstr>
      <vt:lpstr>Wingdings</vt:lpstr>
      <vt:lpstr>ILTppt_template_jun08</vt:lpstr>
      <vt:lpstr>Cortex-M Lab 2</vt:lpstr>
      <vt:lpstr>Embedded AI Example</vt:lpstr>
      <vt:lpstr>MNIST Data</vt:lpstr>
      <vt:lpstr>MNIST Data</vt:lpstr>
      <vt:lpstr>Embedded AI Example using MNIST Data Set</vt:lpstr>
      <vt:lpstr>Training</vt:lpstr>
      <vt:lpstr>Neural Network Model</vt:lpstr>
      <vt:lpstr>Deep-Learning Software and Hardware Stack</vt:lpstr>
      <vt:lpstr>Anaconda : Python Data Science Platform</vt:lpstr>
      <vt:lpstr>PowerPoint 프레젠테이션</vt:lpstr>
      <vt:lpstr>PowerPoint 프레젠테이션</vt:lpstr>
      <vt:lpstr>New STM32 Project: ai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Generate Code and Build</vt:lpstr>
      <vt:lpstr>PowerPoint 프레젠테이션</vt:lpstr>
      <vt:lpstr>PowerPoint 프레젠테이션</vt:lpstr>
      <vt:lpstr>PowerPoint 프레젠테이션</vt:lpstr>
      <vt:lpstr>Modify aiSystemPerformance.c</vt:lpstr>
      <vt:lpstr>PowerPoint 프레젠테이션</vt:lpstr>
      <vt:lpstr>PowerPoint 프레젠테이션</vt:lpstr>
      <vt:lpstr>Run send_test.py</vt:lpstr>
      <vt:lpstr>PowerPoint 프레젠테이션</vt:lpstr>
      <vt:lpstr>PowerPoint 프레젠테이션</vt:lpstr>
      <vt:lpstr>PowerPoint 프레젠테이션</vt:lpstr>
      <vt:lpstr>Exercise 1</vt:lpstr>
      <vt:lpstr>PowerPoint 프레젠테이션</vt:lpstr>
      <vt:lpstr>Exercise 2</vt:lpstr>
      <vt:lpstr>Exercise 3</vt:lpstr>
    </vt:vector>
  </TitlesOfParts>
  <Company>IBM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Essentials of IBM Rational Rhapsody v7.5</dc:title>
  <dc:subject/>
  <dc:creator>limdj</dc:creator>
  <cp:keywords/>
  <dc:description>© Copyright IBM Corp. 2009</dc:description>
  <cp:lastModifiedBy>Dongjin Lim</cp:lastModifiedBy>
  <cp:revision>1194</cp:revision>
  <cp:lastPrinted>1999-01-05T10:12:46Z</cp:lastPrinted>
  <dcterms:created xsi:type="dcterms:W3CDTF">2008-01-04T23:58:28Z</dcterms:created>
  <dcterms:modified xsi:type="dcterms:W3CDTF">2023-08-01T23:29:03Z</dcterms:modified>
</cp:coreProperties>
</file>