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Override2.xml" ContentType="application/vnd.openxmlformats-officedocument.themeOverrid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  <p:sldMasterId id="2147483695" r:id="rId2"/>
  </p:sldMasterIdLst>
  <p:notesMasterIdLst>
    <p:notesMasterId r:id="rId41"/>
  </p:notesMasterIdLst>
  <p:handoutMasterIdLst>
    <p:handoutMasterId r:id="rId42"/>
  </p:handoutMasterIdLst>
  <p:sldIdLst>
    <p:sldId id="852" r:id="rId3"/>
    <p:sldId id="881" r:id="rId4"/>
    <p:sldId id="945" r:id="rId5"/>
    <p:sldId id="946" r:id="rId6"/>
    <p:sldId id="947" r:id="rId7"/>
    <p:sldId id="948" r:id="rId8"/>
    <p:sldId id="949" r:id="rId9"/>
    <p:sldId id="950" r:id="rId10"/>
    <p:sldId id="985" r:id="rId11"/>
    <p:sldId id="979" r:id="rId12"/>
    <p:sldId id="980" r:id="rId13"/>
    <p:sldId id="981" r:id="rId14"/>
    <p:sldId id="984" r:id="rId15"/>
    <p:sldId id="982" r:id="rId16"/>
    <p:sldId id="983" r:id="rId17"/>
    <p:sldId id="951" r:id="rId18"/>
    <p:sldId id="952" r:id="rId19"/>
    <p:sldId id="954" r:id="rId20"/>
    <p:sldId id="992" r:id="rId21"/>
    <p:sldId id="955" r:id="rId22"/>
    <p:sldId id="956" r:id="rId23"/>
    <p:sldId id="993" r:id="rId24"/>
    <p:sldId id="978" r:id="rId25"/>
    <p:sldId id="995" r:id="rId26"/>
    <p:sldId id="959" r:id="rId27"/>
    <p:sldId id="965" r:id="rId28"/>
    <p:sldId id="966" r:id="rId29"/>
    <p:sldId id="996" r:id="rId30"/>
    <p:sldId id="989" r:id="rId31"/>
    <p:sldId id="960" r:id="rId32"/>
    <p:sldId id="961" r:id="rId33"/>
    <p:sldId id="962" r:id="rId34"/>
    <p:sldId id="997" r:id="rId35"/>
    <p:sldId id="998" r:id="rId36"/>
    <p:sldId id="999" r:id="rId37"/>
    <p:sldId id="1000" r:id="rId38"/>
    <p:sldId id="1001" r:id="rId39"/>
    <p:sldId id="1002" r:id="rId40"/>
  </p:sldIdLst>
  <p:sldSz cx="9144000" cy="6858000" type="screen4x3"/>
  <p:notesSz cx="6946900" cy="9271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600" kern="1200" baseline="-250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ctr" rtl="0" fontAlgn="base">
      <a:spcBef>
        <a:spcPct val="0"/>
      </a:spcBef>
      <a:spcAft>
        <a:spcPct val="0"/>
      </a:spcAft>
      <a:defRPr sz="1600" kern="1200" baseline="-250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ctr" rtl="0" fontAlgn="base">
      <a:spcBef>
        <a:spcPct val="0"/>
      </a:spcBef>
      <a:spcAft>
        <a:spcPct val="0"/>
      </a:spcAft>
      <a:defRPr sz="1600" kern="1200" baseline="-250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ctr" rtl="0" fontAlgn="base">
      <a:spcBef>
        <a:spcPct val="0"/>
      </a:spcBef>
      <a:spcAft>
        <a:spcPct val="0"/>
      </a:spcAft>
      <a:defRPr sz="1600" kern="1200" baseline="-250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ctr" rtl="0" fontAlgn="base">
      <a:spcBef>
        <a:spcPct val="0"/>
      </a:spcBef>
      <a:spcAft>
        <a:spcPct val="0"/>
      </a:spcAft>
      <a:defRPr sz="1600" kern="1200" baseline="-250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1" hangingPunct="1">
      <a:defRPr sz="1600" kern="1200" baseline="-250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1" hangingPunct="1">
      <a:defRPr sz="1600" kern="1200" baseline="-250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1" hangingPunct="1">
      <a:defRPr sz="1600" kern="1200" baseline="-250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1" hangingPunct="1">
      <a:defRPr sz="1600" kern="1200" baseline="-250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0">
          <p15:clr>
            <a:srgbClr val="A4A3A4"/>
          </p15:clr>
        </p15:guide>
        <p15:guide id="2" pos="218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lang" initials="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487E"/>
    <a:srgbClr val="99FFFF"/>
    <a:srgbClr val="99CCFF"/>
    <a:srgbClr val="00CCCC"/>
    <a:srgbClr val="FF66FF"/>
    <a:srgbClr val="FFFFFF"/>
    <a:srgbClr val="FFFFCC"/>
    <a:srgbClr val="F79C7B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575" autoAdjust="0"/>
  </p:normalViewPr>
  <p:slideViewPr>
    <p:cSldViewPr snapToGrid="0">
      <p:cViewPr varScale="1">
        <p:scale>
          <a:sx n="87" d="100"/>
          <a:sy n="87" d="100"/>
        </p:scale>
        <p:origin x="1358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942"/>
    </p:cViewPr>
  </p:sorterViewPr>
  <p:notesViewPr>
    <p:cSldViewPr snapToGrid="0">
      <p:cViewPr varScale="1">
        <p:scale>
          <a:sx n="70" d="100"/>
          <a:sy n="70" d="100"/>
        </p:scale>
        <p:origin x="-2082" y="-102"/>
      </p:cViewPr>
      <p:guideLst>
        <p:guide orient="horz" pos="2920"/>
        <p:guide pos="218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commentAuthors" Target="commentAuthor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3" name="Rectangle 4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3075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22" tIns="44961" rIns="89922" bIns="44961" numCol="1" anchor="t" anchorCtr="0" compatLnSpc="1">
            <a:prstTxWarp prst="textNoShape">
              <a:avLst/>
            </a:prstTxWarp>
          </a:bodyPr>
          <a:lstStyle>
            <a:lvl1pPr algn="l" defTabSz="898525">
              <a:spcBef>
                <a:spcPct val="50000"/>
              </a:spcBef>
              <a:defRPr sz="1200" baseline="0"/>
            </a:lvl1pPr>
          </a:lstStyle>
          <a:p>
            <a:endParaRPr lang="en-GB" altLang="ko-KR"/>
          </a:p>
        </p:txBody>
      </p:sp>
      <p:sp>
        <p:nvSpPr>
          <p:cNvPr id="3114" name="Rectangle 42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7000" y="0"/>
            <a:ext cx="3013075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22" tIns="44961" rIns="89922" bIns="44961" numCol="1" anchor="t" anchorCtr="0" compatLnSpc="1">
            <a:prstTxWarp prst="textNoShape">
              <a:avLst/>
            </a:prstTxWarp>
          </a:bodyPr>
          <a:lstStyle>
            <a:lvl1pPr algn="r" defTabSz="898525">
              <a:spcBef>
                <a:spcPct val="50000"/>
              </a:spcBef>
              <a:defRPr sz="1200" baseline="0"/>
            </a:lvl1pPr>
          </a:lstStyle>
          <a:p>
            <a:endParaRPr lang="en-GB" altLang="ko-KR"/>
          </a:p>
        </p:txBody>
      </p:sp>
      <p:sp>
        <p:nvSpPr>
          <p:cNvPr id="3115" name="Rectangle 43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9200"/>
            <a:ext cx="3013075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22" tIns="44961" rIns="89922" bIns="44961" numCol="1" anchor="b" anchorCtr="0" compatLnSpc="1">
            <a:prstTxWarp prst="textNoShape">
              <a:avLst/>
            </a:prstTxWarp>
          </a:bodyPr>
          <a:lstStyle>
            <a:lvl1pPr algn="l" defTabSz="898525">
              <a:spcBef>
                <a:spcPct val="50000"/>
              </a:spcBef>
              <a:defRPr sz="1200" baseline="0"/>
            </a:lvl1pPr>
          </a:lstStyle>
          <a:p>
            <a:endParaRPr lang="en-GB" altLang="ko-KR"/>
          </a:p>
        </p:txBody>
      </p:sp>
      <p:sp>
        <p:nvSpPr>
          <p:cNvPr id="3116" name="Rectangle 44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7000" y="8839200"/>
            <a:ext cx="3013075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22" tIns="44961" rIns="89922" bIns="44961" numCol="1" anchor="b" anchorCtr="0" compatLnSpc="1">
            <a:prstTxWarp prst="textNoShape">
              <a:avLst/>
            </a:prstTxWarp>
          </a:bodyPr>
          <a:lstStyle>
            <a:lvl1pPr algn="r" defTabSz="898525">
              <a:spcBef>
                <a:spcPct val="50000"/>
              </a:spcBef>
              <a:defRPr sz="1200" baseline="0"/>
            </a:lvl1pPr>
          </a:lstStyle>
          <a:p>
            <a:fld id="{3C043642-5A99-4AA7-BB14-48C61DF9CDD5}" type="slidenum">
              <a:rPr lang="en-GB" altLang="ko-KR"/>
              <a:pPr/>
              <a:t>‹#›</a:t>
            </a:fld>
            <a:endParaRPr lang="en-GB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83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07" tIns="47778" rIns="93907" bIns="47778" numCol="1" anchor="b" anchorCtr="0" compatLnSpc="1">
            <a:prstTxWarp prst="textNoShape">
              <a:avLst/>
            </a:prstTxWarp>
          </a:bodyPr>
          <a:lstStyle>
            <a:lvl1pPr algn="l" defTabSz="898525" eaLnBrk="0" hangingPunct="0">
              <a:defRPr sz="1200" baseline="0"/>
            </a:lvl1pPr>
          </a:lstStyle>
          <a:p>
            <a:endParaRPr lang="en-GB" altLang="ko-KR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067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07" tIns="47778" rIns="93907" bIns="47778" numCol="1" anchor="b" anchorCtr="0" compatLnSpc="1">
            <a:prstTxWarp prst="textNoShape">
              <a:avLst/>
            </a:prstTxWarp>
          </a:bodyPr>
          <a:lstStyle>
            <a:lvl1pPr algn="r" defTabSz="898525" eaLnBrk="0" hangingPunct="0">
              <a:defRPr sz="1200" baseline="0"/>
            </a:lvl1pPr>
          </a:lstStyle>
          <a:p>
            <a:endParaRPr lang="en-GB" altLang="ko-KR"/>
          </a:p>
        </p:txBody>
      </p:sp>
      <p:sp>
        <p:nvSpPr>
          <p:cNvPr id="757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6813" y="709613"/>
            <a:ext cx="4630737" cy="3473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57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9325" y="4395788"/>
            <a:ext cx="5064125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07" tIns="47778" rIns="93907" bIns="4777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ko-KR" smtClean="0"/>
              <a:t>Click to edit Master text styles</a:t>
            </a:r>
          </a:p>
          <a:p>
            <a:pPr lvl="1"/>
            <a:r>
              <a:rPr lang="en-GB" altLang="ko-KR" smtClean="0"/>
              <a:t>Second level</a:t>
            </a:r>
          </a:p>
          <a:p>
            <a:pPr lvl="2"/>
            <a:r>
              <a:rPr lang="en-GB" altLang="ko-KR" smtClean="0"/>
              <a:t>Third level</a:t>
            </a:r>
          </a:p>
          <a:p>
            <a:pPr lvl="3"/>
            <a:r>
              <a:rPr lang="en-GB" altLang="ko-KR" smtClean="0"/>
              <a:t>Fourth level</a:t>
            </a:r>
          </a:p>
          <a:p>
            <a:pPr lvl="4"/>
            <a:r>
              <a:rPr lang="en-GB" altLang="ko-KR" smtClean="0"/>
              <a:t>Fifth level</a:t>
            </a:r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89988"/>
            <a:ext cx="30083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07" tIns="47778" rIns="93907" bIns="47778" numCol="1" anchor="b" anchorCtr="0" compatLnSpc="1">
            <a:prstTxWarp prst="textNoShape">
              <a:avLst/>
            </a:prstTxWarp>
          </a:bodyPr>
          <a:lstStyle>
            <a:lvl1pPr algn="l" defTabSz="898525" eaLnBrk="0" hangingPunct="0">
              <a:defRPr sz="1200" baseline="0"/>
            </a:lvl1pPr>
          </a:lstStyle>
          <a:p>
            <a:endParaRPr lang="en-GB" altLang="ko-KR"/>
          </a:p>
        </p:txBody>
      </p:sp>
      <p:sp>
        <p:nvSpPr>
          <p:cNvPr id="757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789988"/>
            <a:ext cx="300672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07" tIns="47778" rIns="93907" bIns="47778" numCol="1" anchor="b" anchorCtr="0" compatLnSpc="1">
            <a:prstTxWarp prst="textNoShape">
              <a:avLst/>
            </a:prstTxWarp>
          </a:bodyPr>
          <a:lstStyle>
            <a:lvl1pPr algn="r" defTabSz="898525" eaLnBrk="0" hangingPunct="0">
              <a:defRPr sz="1200" baseline="0"/>
            </a:lvl1pPr>
          </a:lstStyle>
          <a:p>
            <a:fld id="{065CC0FC-B3BB-49BE-B9CA-5D0B4BBB2256}" type="slidenum">
              <a:rPr lang="en-GB" altLang="ko-KR"/>
              <a:pPr/>
              <a:t>‹#›</a:t>
            </a:fld>
            <a:endParaRPr lang="en-GB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C3AB2C-1D6E-4DA5-AAEE-91FDE6124210}" type="slidenum">
              <a:rPr lang="en-GB" altLang="ko-KR"/>
              <a:pPr/>
              <a:t>1</a:t>
            </a:fld>
            <a:endParaRPr lang="en-GB" altLang="ko-KR"/>
          </a:p>
        </p:txBody>
      </p:sp>
      <p:sp>
        <p:nvSpPr>
          <p:cNvPr id="1703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00325" y="850900"/>
            <a:ext cx="4116388" cy="3087688"/>
          </a:xfrm>
          <a:ln/>
        </p:spPr>
      </p:sp>
      <p:sp>
        <p:nvSpPr>
          <p:cNvPr id="1703939" name="Text Box 3"/>
          <p:cNvSpPr txBox="1">
            <a:spLocks noChangeArrowheads="1"/>
          </p:cNvSpPr>
          <p:nvPr/>
        </p:nvSpPr>
        <p:spPr bwMode="auto">
          <a:xfrm>
            <a:off x="460375" y="1250950"/>
            <a:ext cx="2009775" cy="695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2945" tIns="62945" rIns="62945" bIns="62945"/>
          <a:lstStyle>
            <a:lvl1pPr algn="l" defTabSz="898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225425" indent="-112713" algn="l" defTabSz="898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898525" algn="l" defTabSz="898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349375" algn="l" defTabSz="898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798638" algn="l" defTabSz="898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55838" defTabSz="898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13038" defTabSz="898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70238" defTabSz="898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27438" defTabSz="898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ko-KR" sz="900" baseline="0">
                <a:ea typeface="굴림" panose="020B0600000101010101" pitchFamily="50" charset="-127"/>
              </a:rPr>
              <a:t>This module will require approximately 30 minutes to complete: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5874" name="Rectangle 3074"/>
          <p:cNvSpPr>
            <a:spLocks noChangeArrowheads="1"/>
          </p:cNvSpPr>
          <p:nvPr/>
        </p:nvSpPr>
        <p:spPr bwMode="blackWhite">
          <a:xfrm>
            <a:off x="0" y="0"/>
            <a:ext cx="9144000" cy="1690688"/>
          </a:xfrm>
          <a:prstGeom prst="rect">
            <a:avLst/>
          </a:prstGeom>
          <a:solidFill>
            <a:srgbClr val="7889FB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15878" name="Rectangle 3078"/>
          <p:cNvSpPr>
            <a:spLocks noChangeArrowheads="1"/>
          </p:cNvSpPr>
          <p:nvPr/>
        </p:nvSpPr>
        <p:spPr bwMode="blackWhite">
          <a:xfrm>
            <a:off x="0" y="5153025"/>
            <a:ext cx="9144000" cy="1760538"/>
          </a:xfrm>
          <a:prstGeom prst="rect">
            <a:avLst/>
          </a:prstGeom>
          <a:solidFill>
            <a:srgbClr val="7889F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1615879" name="Picture 307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78375"/>
            <a:ext cx="9142413" cy="37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15880" name="Rectangle 3080"/>
          <p:cNvSpPr>
            <a:spLocks noGrp="1" noChangeArrowheads="1"/>
          </p:cNvSpPr>
          <p:nvPr>
            <p:ph type="ctrTitle"/>
          </p:nvPr>
        </p:nvSpPr>
        <p:spPr bwMode="black">
          <a:xfrm>
            <a:off x="390525" y="2493963"/>
            <a:ext cx="7954963" cy="488950"/>
          </a:xfrm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 sz="2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altLang="en-US" noProof="0" smtClean="0"/>
              <a:t>Course Title – 26 pt Arial Narrow</a:t>
            </a:r>
          </a:p>
        </p:txBody>
      </p:sp>
      <p:sp>
        <p:nvSpPr>
          <p:cNvPr id="1615881" name="Rectangle 3081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390525" y="3349625"/>
            <a:ext cx="7953375" cy="350838"/>
          </a:xfrm>
        </p:spPr>
        <p:txBody>
          <a:bodyPr>
            <a:spAutoFit/>
          </a:bodyPr>
          <a:lstStyle>
            <a:lvl1pPr marL="0" indent="0">
              <a:buFont typeface="Wingdings" panose="05000000000000000000" pitchFamily="2" charset="2"/>
              <a:buNone/>
              <a:defRPr sz="2000" i="1"/>
            </a:lvl1pPr>
          </a:lstStyle>
          <a:p>
            <a:pPr lvl="0"/>
            <a:r>
              <a:rPr lang="en-US" altLang="en-US" noProof="0" smtClean="0"/>
              <a:t>Module Title – 20 pt Arial Italics</a:t>
            </a:r>
          </a:p>
        </p:txBody>
      </p:sp>
      <p:sp>
        <p:nvSpPr>
          <p:cNvPr id="1615882" name="Rectangle 3082"/>
          <p:cNvSpPr>
            <a:spLocks noChangeArrowheads="1"/>
          </p:cNvSpPr>
          <p:nvPr/>
        </p:nvSpPr>
        <p:spPr bwMode="black">
          <a:xfrm>
            <a:off x="2032000" y="1301750"/>
            <a:ext cx="4103688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288" tIns="18288" rIns="18288" bIns="18288" anchor="ctr"/>
          <a:lstStyle>
            <a:lvl1pPr marL="342900" indent="-342900" algn="l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98000"/>
              </a:lnSpc>
              <a:spcBef>
                <a:spcPct val="20000"/>
              </a:spcBef>
            </a:pPr>
            <a:r>
              <a:rPr lang="en-US" altLang="en-US" sz="1800" baseline="0" dirty="0" smtClean="0">
                <a:solidFill>
                  <a:srgbClr val="FFFFFF"/>
                </a:solidFill>
                <a:latin typeface="Arial" panose="020B0604020202020204" pitchFamily="34" charset="0"/>
              </a:rPr>
              <a:t>Embedded System Design</a:t>
            </a:r>
            <a:endParaRPr lang="en-US" altLang="en-US" sz="1800" baseline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615883" name="Line 3083"/>
          <p:cNvSpPr>
            <a:spLocks noChangeShapeType="1"/>
          </p:cNvSpPr>
          <p:nvPr/>
        </p:nvSpPr>
        <p:spPr bwMode="black">
          <a:xfrm flipV="1">
            <a:off x="1887538" y="1362075"/>
            <a:ext cx="0" cy="328613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1651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13550" y="73025"/>
            <a:ext cx="2249488" cy="63246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3500" y="73025"/>
            <a:ext cx="6597650" cy="63246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345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00" y="73025"/>
            <a:ext cx="8999538" cy="5334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90488" y="776288"/>
            <a:ext cx="4402137" cy="562133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5025" y="776288"/>
            <a:ext cx="4403725" cy="562133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25376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제목, 텍스트 및 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00" y="73025"/>
            <a:ext cx="8999538" cy="5334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90488" y="776288"/>
            <a:ext cx="4402137" cy="562133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5025" y="776288"/>
            <a:ext cx="4403725" cy="27336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645025" y="3662363"/>
            <a:ext cx="4403725" cy="273526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66668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5874" name="Rectangle 3074"/>
          <p:cNvSpPr>
            <a:spLocks noChangeArrowheads="1"/>
          </p:cNvSpPr>
          <p:nvPr/>
        </p:nvSpPr>
        <p:spPr bwMode="blackWhite">
          <a:xfrm>
            <a:off x="0" y="0"/>
            <a:ext cx="9144000" cy="1690688"/>
          </a:xfrm>
          <a:prstGeom prst="rect">
            <a:avLst/>
          </a:prstGeom>
          <a:solidFill>
            <a:srgbClr val="7889FB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15878" name="Rectangle 3078"/>
          <p:cNvSpPr>
            <a:spLocks noChangeArrowheads="1"/>
          </p:cNvSpPr>
          <p:nvPr/>
        </p:nvSpPr>
        <p:spPr bwMode="blackWhite">
          <a:xfrm>
            <a:off x="0" y="5153025"/>
            <a:ext cx="9144000" cy="1760538"/>
          </a:xfrm>
          <a:prstGeom prst="rect">
            <a:avLst/>
          </a:prstGeom>
          <a:solidFill>
            <a:srgbClr val="7889F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1615879" name="Picture 307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78375"/>
            <a:ext cx="9142413" cy="37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15880" name="Rectangle 3080"/>
          <p:cNvSpPr>
            <a:spLocks noGrp="1" noChangeArrowheads="1"/>
          </p:cNvSpPr>
          <p:nvPr>
            <p:ph type="ctrTitle"/>
          </p:nvPr>
        </p:nvSpPr>
        <p:spPr bwMode="black">
          <a:xfrm>
            <a:off x="390525" y="2493963"/>
            <a:ext cx="7954963" cy="488950"/>
          </a:xfrm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 sz="2600">
                <a:solidFill>
                  <a:schemeClr val="tx1"/>
                </a:solidFill>
              </a:defRPr>
            </a:lvl1pPr>
          </a:lstStyle>
          <a:p>
            <a:pPr lvl="0"/>
            <a:r>
              <a:rPr lang="ko-KR" altLang="en-US" noProof="0" smtClean="0"/>
              <a:t>마스터 제목 스타일 편집</a:t>
            </a:r>
            <a:endParaRPr lang="en-US" altLang="en-US" noProof="0" smtClean="0"/>
          </a:p>
        </p:txBody>
      </p:sp>
      <p:sp>
        <p:nvSpPr>
          <p:cNvPr id="1615881" name="Rectangle 3081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390525" y="3349625"/>
            <a:ext cx="7953375" cy="350838"/>
          </a:xfrm>
        </p:spPr>
        <p:txBody>
          <a:bodyPr>
            <a:spAutoFit/>
          </a:bodyPr>
          <a:lstStyle>
            <a:lvl1pPr marL="0" indent="0">
              <a:buFont typeface="Wingdings" panose="05000000000000000000" pitchFamily="2" charset="2"/>
              <a:buNone/>
              <a:defRPr sz="2000" i="1"/>
            </a:lvl1pPr>
          </a:lstStyle>
          <a:p>
            <a:pPr lvl="0"/>
            <a:r>
              <a:rPr lang="ko-KR" altLang="en-US" noProof="0" smtClean="0"/>
              <a:t>클릭하여 마스터 부제목 스타일 편집</a:t>
            </a:r>
            <a:endParaRPr lang="en-US" altLang="en-US" noProof="0" smtClean="0"/>
          </a:p>
        </p:txBody>
      </p:sp>
      <p:sp>
        <p:nvSpPr>
          <p:cNvPr id="1615882" name="Rectangle 3082"/>
          <p:cNvSpPr>
            <a:spLocks noChangeArrowheads="1"/>
          </p:cNvSpPr>
          <p:nvPr/>
        </p:nvSpPr>
        <p:spPr bwMode="black">
          <a:xfrm>
            <a:off x="2032000" y="1301750"/>
            <a:ext cx="4103688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288" tIns="18288" rIns="18288" bIns="18288" anchor="ctr"/>
          <a:lstStyle>
            <a:lvl1pPr marL="342900" indent="-342900" algn="l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98000"/>
              </a:lnSpc>
              <a:spcBef>
                <a:spcPct val="20000"/>
              </a:spcBef>
            </a:pPr>
            <a:r>
              <a:rPr lang="en-US" altLang="en-US" sz="1800" baseline="0" dirty="0" smtClean="0">
                <a:solidFill>
                  <a:srgbClr val="FFFFFF"/>
                </a:solidFill>
                <a:latin typeface="Arial" panose="020B0604020202020204" pitchFamily="34" charset="0"/>
              </a:rPr>
              <a:t>Embedded System Software</a:t>
            </a:r>
            <a:endParaRPr lang="en-US" altLang="en-US" sz="1800" baseline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615883" name="Line 3083"/>
          <p:cNvSpPr>
            <a:spLocks noChangeShapeType="1"/>
          </p:cNvSpPr>
          <p:nvPr/>
        </p:nvSpPr>
        <p:spPr bwMode="black">
          <a:xfrm flipV="1">
            <a:off x="1887538" y="1362075"/>
            <a:ext cx="0" cy="328613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43825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76263" indent="-231775">
              <a:buFont typeface="Wingdings" panose="05000000000000000000" pitchFamily="2" charset="2"/>
              <a:buChar char="§"/>
              <a:defRPr/>
            </a:lvl2pPr>
          </a:lstStyle>
          <a:p>
            <a:pPr lvl="0"/>
            <a:r>
              <a:rPr lang="ko-KR" altLang="en-US" dirty="0" smtClean="0"/>
              <a:t>마스터 텍스트 스타일 편집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8072846" y="6316137"/>
            <a:ext cx="1071153" cy="50270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endParaRPr lang="ko-KR" altLang="en-US" sz="4000" dirty="0">
              <a:solidFill>
                <a:srgbClr val="0070C0"/>
              </a:solidFill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8381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27911794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90488" y="776288"/>
            <a:ext cx="4402137" cy="562133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5025" y="776288"/>
            <a:ext cx="4403725" cy="562133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12521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51839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8111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8072846" y="6316137"/>
            <a:ext cx="1071153" cy="50270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endParaRPr lang="ko-KR" altLang="en-US" sz="4000" dirty="0">
              <a:solidFill>
                <a:srgbClr val="0070C0"/>
              </a:solidFill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8851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32549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6794979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434260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63816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13550" y="73025"/>
            <a:ext cx="2249488" cy="63246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3500" y="73025"/>
            <a:ext cx="6597650" cy="63246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04125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00" y="73025"/>
            <a:ext cx="8999538" cy="5334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90488" y="776288"/>
            <a:ext cx="4402137" cy="562133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5025" y="776288"/>
            <a:ext cx="4403725" cy="562133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92608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제목, 텍스트 및 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00" y="73025"/>
            <a:ext cx="8999538" cy="5334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90488" y="776288"/>
            <a:ext cx="4402137" cy="562133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5025" y="776288"/>
            <a:ext cx="4403725" cy="27336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645025" y="3662363"/>
            <a:ext cx="4403725" cy="273526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739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879172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90488" y="776288"/>
            <a:ext cx="4402137" cy="562133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5025" y="776288"/>
            <a:ext cx="4403725" cy="562133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5222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6441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1182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0457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618886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50448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48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500" y="73025"/>
            <a:ext cx="899953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Slide Title – 34 pt Arial Narrow</a:t>
            </a:r>
          </a:p>
        </p:txBody>
      </p:sp>
      <p:sp>
        <p:nvSpPr>
          <p:cNvPr id="16148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8" y="776288"/>
            <a:ext cx="8958262" cy="562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 – 28 pt Arial</a:t>
            </a:r>
          </a:p>
          <a:p>
            <a:pPr lvl="1"/>
            <a:r>
              <a:rPr lang="en-US" altLang="en-US" smtClean="0"/>
              <a:t>Second level – 24 pt Arial</a:t>
            </a:r>
          </a:p>
          <a:p>
            <a:pPr lvl="2"/>
            <a:r>
              <a:rPr lang="en-US" altLang="en-US" smtClean="0"/>
              <a:t>Third level – 24 pt Arial</a:t>
            </a:r>
          </a:p>
          <a:p>
            <a:pPr lvl="3"/>
            <a:r>
              <a:rPr lang="en-US" altLang="en-US" smtClean="0"/>
              <a:t>Fourth level – 20 pt Arial</a:t>
            </a:r>
          </a:p>
          <a:p>
            <a:pPr lvl="4"/>
            <a:r>
              <a:rPr lang="en-US" altLang="en-US" smtClean="0"/>
              <a:t>Fifth level – 20 pt Arial </a:t>
            </a:r>
          </a:p>
        </p:txBody>
      </p:sp>
      <p:sp>
        <p:nvSpPr>
          <p:cNvPr id="1614852" name="Line 4"/>
          <p:cNvSpPr>
            <a:spLocks noChangeShapeType="1"/>
          </p:cNvSpPr>
          <p:nvPr/>
        </p:nvSpPr>
        <p:spPr bwMode="auto">
          <a:xfrm>
            <a:off x="0" y="681038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614854" name="Line 6"/>
          <p:cNvSpPr>
            <a:spLocks noChangeShapeType="1"/>
          </p:cNvSpPr>
          <p:nvPr/>
        </p:nvSpPr>
        <p:spPr bwMode="auto">
          <a:xfrm flipV="1">
            <a:off x="0" y="6705600"/>
            <a:ext cx="7939088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14855" name="Rectangle 7"/>
          <p:cNvSpPr>
            <a:spLocks noGrp="1" noChangeArrowheads="1"/>
          </p:cNvSpPr>
          <p:nvPr/>
        </p:nvSpPr>
        <p:spPr bwMode="auto">
          <a:xfrm>
            <a:off x="3124200" y="6384925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eaLnBrk="0" hangingPunct="0">
              <a:buClr>
                <a:srgbClr val="73E1FF"/>
              </a:buClr>
            </a:pPr>
            <a:fld id="{025A77FC-BDE2-4D31-954B-8C88444F8244}" type="slidenum">
              <a:rPr lang="en-US" altLang="ko-KR" sz="800" baseline="0">
                <a:ea typeface="굴림" panose="020B0600000101010101" pitchFamily="50" charset="-127"/>
              </a:rPr>
              <a:pPr eaLnBrk="0" hangingPunct="0">
                <a:buClr>
                  <a:srgbClr val="73E1FF"/>
                </a:buClr>
              </a:pPr>
              <a:t>‹#›</a:t>
            </a:fld>
            <a:endParaRPr lang="en-US" altLang="ko-KR" sz="800" b="1" baseline="0">
              <a:ea typeface="굴림" panose="020B0600000101010101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3400" kern="1200">
          <a:solidFill>
            <a:srgbClr val="0066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400">
          <a:solidFill>
            <a:srgbClr val="006699"/>
          </a:solidFill>
          <a:latin typeface="Arial Narrow" panose="020B0606020202030204" pitchFamily="34" charset="0"/>
          <a:cs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400">
          <a:solidFill>
            <a:srgbClr val="006699"/>
          </a:solidFill>
          <a:latin typeface="Arial Narrow" panose="020B0606020202030204" pitchFamily="34" charset="0"/>
          <a:cs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400">
          <a:solidFill>
            <a:srgbClr val="006699"/>
          </a:solidFill>
          <a:latin typeface="Arial Narrow" panose="020B0606020202030204" pitchFamily="34" charset="0"/>
          <a:cs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400">
          <a:solidFill>
            <a:srgbClr val="006699"/>
          </a:solidFill>
          <a:latin typeface="Arial Narrow" panose="020B0606020202030204" pitchFamily="34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>
          <a:solidFill>
            <a:srgbClr val="006699"/>
          </a:solidFill>
          <a:latin typeface="Arial Narrow" panose="020B0606020202030204" pitchFamily="34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>
          <a:solidFill>
            <a:srgbClr val="006699"/>
          </a:solidFill>
          <a:latin typeface="Arial Narrow" panose="020B0606020202030204" pitchFamily="34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>
          <a:solidFill>
            <a:srgbClr val="006699"/>
          </a:solidFill>
          <a:latin typeface="Arial Narrow" panose="020B0606020202030204" pitchFamily="34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>
          <a:solidFill>
            <a:srgbClr val="006699"/>
          </a:solidFill>
          <a:latin typeface="Arial Narrow" panose="020B0606020202030204" pitchFamily="34" charset="0"/>
          <a:cs typeface="Arial" panose="020B0604020202020204" pitchFamily="34" charset="0"/>
        </a:defRPr>
      </a:lvl9pPr>
    </p:titleStyle>
    <p:bodyStyle>
      <a:lvl1pPr marL="230188" indent="-230188" algn="l" rtl="0" fontAlgn="base">
        <a:lnSpc>
          <a:spcPct val="85000"/>
        </a:lnSpc>
        <a:spcBef>
          <a:spcPct val="30000"/>
        </a:spcBef>
        <a:spcAft>
          <a:spcPct val="0"/>
        </a:spcAft>
        <a:buClr>
          <a:srgbClr val="000000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31775" algn="l" rtl="0" fontAlgn="base">
        <a:lnSpc>
          <a:spcPct val="85000"/>
        </a:lnSpc>
        <a:spcBef>
          <a:spcPct val="30000"/>
        </a:spcBef>
        <a:spcAft>
          <a:spcPct val="0"/>
        </a:spcAft>
        <a:buClr>
          <a:srgbClr val="006699"/>
        </a:buClr>
        <a:buFont typeface="Webdings" panose="05030102010509060703" pitchFamily="18" charset="2"/>
        <a:buChar char="4"/>
        <a:defRPr sz="2400" kern="1200">
          <a:solidFill>
            <a:srgbClr val="006699"/>
          </a:solidFill>
          <a:latin typeface="+mn-lt"/>
          <a:ea typeface="+mn-ea"/>
          <a:cs typeface="+mn-cs"/>
        </a:defRPr>
      </a:lvl2pPr>
      <a:lvl3pPr marL="909638" indent="-219075" algn="l" rtl="0" fontAlgn="base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kern="1200">
          <a:solidFill>
            <a:srgbClr val="666666"/>
          </a:solidFill>
          <a:latin typeface="+mn-lt"/>
          <a:ea typeface="+mn-ea"/>
          <a:cs typeface="+mn-cs"/>
        </a:defRPr>
      </a:lvl3pPr>
      <a:lvl4pPr marL="1255713" indent="-231775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1788" indent="-231775" algn="l" rtl="0" fontAlgn="base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48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500" y="73025"/>
            <a:ext cx="899953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Slide Title – 34 pt Arial Narrow</a:t>
            </a:r>
          </a:p>
        </p:txBody>
      </p:sp>
      <p:sp>
        <p:nvSpPr>
          <p:cNvPr id="16148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8" y="776288"/>
            <a:ext cx="8958262" cy="562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 – 28 pt Arial</a:t>
            </a:r>
          </a:p>
          <a:p>
            <a:pPr lvl="1"/>
            <a:r>
              <a:rPr lang="en-US" altLang="en-US" smtClean="0"/>
              <a:t>Second level – 24 pt Arial</a:t>
            </a:r>
          </a:p>
          <a:p>
            <a:pPr lvl="2"/>
            <a:r>
              <a:rPr lang="en-US" altLang="en-US" smtClean="0"/>
              <a:t>Third level – 24 pt Arial</a:t>
            </a:r>
          </a:p>
          <a:p>
            <a:pPr lvl="3"/>
            <a:r>
              <a:rPr lang="en-US" altLang="en-US" smtClean="0"/>
              <a:t>Fourth level – 20 pt Arial</a:t>
            </a:r>
          </a:p>
          <a:p>
            <a:pPr lvl="4"/>
            <a:r>
              <a:rPr lang="en-US" altLang="en-US" smtClean="0"/>
              <a:t>Fifth level – 20 pt Arial </a:t>
            </a:r>
          </a:p>
        </p:txBody>
      </p:sp>
      <p:sp>
        <p:nvSpPr>
          <p:cNvPr id="1614852" name="Line 4"/>
          <p:cNvSpPr>
            <a:spLocks noChangeShapeType="1"/>
          </p:cNvSpPr>
          <p:nvPr/>
        </p:nvSpPr>
        <p:spPr bwMode="auto">
          <a:xfrm>
            <a:off x="0" y="681038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614854" name="Line 6"/>
          <p:cNvSpPr>
            <a:spLocks noChangeShapeType="1"/>
          </p:cNvSpPr>
          <p:nvPr/>
        </p:nvSpPr>
        <p:spPr bwMode="auto">
          <a:xfrm flipV="1">
            <a:off x="0" y="6705600"/>
            <a:ext cx="7939088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14855" name="Rectangle 7"/>
          <p:cNvSpPr>
            <a:spLocks noGrp="1" noChangeArrowheads="1"/>
          </p:cNvSpPr>
          <p:nvPr/>
        </p:nvSpPr>
        <p:spPr bwMode="auto">
          <a:xfrm>
            <a:off x="3124200" y="6384925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eaLnBrk="0" hangingPunct="0">
              <a:buClr>
                <a:srgbClr val="73E1FF"/>
              </a:buClr>
            </a:pPr>
            <a:fld id="{025A77FC-BDE2-4D31-954B-8C88444F8244}" type="slidenum">
              <a:rPr lang="en-US" altLang="ko-KR" sz="800" baseline="0">
                <a:ea typeface="굴림" panose="020B0600000101010101" pitchFamily="50" charset="-127"/>
              </a:rPr>
              <a:pPr eaLnBrk="0" hangingPunct="0">
                <a:buClr>
                  <a:srgbClr val="73E1FF"/>
                </a:buClr>
              </a:pPr>
              <a:t>‹#›</a:t>
            </a:fld>
            <a:endParaRPr lang="en-US" altLang="ko-KR" sz="800" b="1" baseline="0"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09187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</p:sldLayoutIdLst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sz="3400" kern="1200">
          <a:solidFill>
            <a:srgbClr val="006699"/>
          </a:solidFill>
          <a:latin typeface="+mj-lt"/>
          <a:ea typeface="+mj-ea"/>
          <a:cs typeface="+mj-cs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sz="3400">
          <a:solidFill>
            <a:srgbClr val="006699"/>
          </a:solidFill>
          <a:latin typeface="Arial Narrow" panose="020B0606020202030204" pitchFamily="34" charset="0"/>
          <a:cs typeface="Arial" panose="020B0604020202020204" pitchFamily="34" charset="0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sz="3400">
          <a:solidFill>
            <a:srgbClr val="006699"/>
          </a:solidFill>
          <a:latin typeface="Arial Narrow" panose="020B0606020202030204" pitchFamily="34" charset="0"/>
          <a:cs typeface="Arial" panose="020B0604020202020204" pitchFamily="34" charset="0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sz="3400">
          <a:solidFill>
            <a:srgbClr val="006699"/>
          </a:solidFill>
          <a:latin typeface="Arial Narrow" panose="020B0606020202030204" pitchFamily="34" charset="0"/>
          <a:cs typeface="Arial" panose="020B0604020202020204" pitchFamily="34" charset="0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sz="3400">
          <a:solidFill>
            <a:srgbClr val="006699"/>
          </a:solidFill>
          <a:latin typeface="Arial Narrow" panose="020B0606020202030204" pitchFamily="34" charset="0"/>
          <a:cs typeface="Arial" panose="020B0604020202020204" pitchFamily="34" charset="0"/>
        </a:defRPr>
      </a:lvl5pPr>
      <a:lvl6pPr marL="457200" algn="l" rtl="0" eaLnBrk="1" fontAlgn="base" latinLnBrk="1" hangingPunct="1">
        <a:spcBef>
          <a:spcPct val="0"/>
        </a:spcBef>
        <a:spcAft>
          <a:spcPct val="0"/>
        </a:spcAft>
        <a:defRPr sz="3400">
          <a:solidFill>
            <a:srgbClr val="006699"/>
          </a:solidFill>
          <a:latin typeface="Arial Narrow" panose="020B0606020202030204" pitchFamily="34" charset="0"/>
          <a:cs typeface="Arial" panose="020B0604020202020204" pitchFamily="34" charset="0"/>
        </a:defRPr>
      </a:lvl6pPr>
      <a:lvl7pPr marL="914400" algn="l" rtl="0" eaLnBrk="1" fontAlgn="base" latinLnBrk="1" hangingPunct="1">
        <a:spcBef>
          <a:spcPct val="0"/>
        </a:spcBef>
        <a:spcAft>
          <a:spcPct val="0"/>
        </a:spcAft>
        <a:defRPr sz="3400">
          <a:solidFill>
            <a:srgbClr val="006699"/>
          </a:solidFill>
          <a:latin typeface="Arial Narrow" panose="020B0606020202030204" pitchFamily="34" charset="0"/>
          <a:cs typeface="Arial" panose="020B0604020202020204" pitchFamily="34" charset="0"/>
        </a:defRPr>
      </a:lvl7pPr>
      <a:lvl8pPr marL="1371600" algn="l" rtl="0" eaLnBrk="1" fontAlgn="base" latinLnBrk="1" hangingPunct="1">
        <a:spcBef>
          <a:spcPct val="0"/>
        </a:spcBef>
        <a:spcAft>
          <a:spcPct val="0"/>
        </a:spcAft>
        <a:defRPr sz="3400">
          <a:solidFill>
            <a:srgbClr val="006699"/>
          </a:solidFill>
          <a:latin typeface="Arial Narrow" panose="020B0606020202030204" pitchFamily="34" charset="0"/>
          <a:cs typeface="Arial" panose="020B0604020202020204" pitchFamily="34" charset="0"/>
        </a:defRPr>
      </a:lvl8pPr>
      <a:lvl9pPr marL="1828800" algn="l" rtl="0" eaLnBrk="1" fontAlgn="base" latinLnBrk="1" hangingPunct="1">
        <a:spcBef>
          <a:spcPct val="0"/>
        </a:spcBef>
        <a:spcAft>
          <a:spcPct val="0"/>
        </a:spcAft>
        <a:defRPr sz="3400">
          <a:solidFill>
            <a:srgbClr val="006699"/>
          </a:solidFill>
          <a:latin typeface="Arial Narrow" panose="020B0606020202030204" pitchFamily="34" charset="0"/>
          <a:cs typeface="Arial" panose="020B0604020202020204" pitchFamily="34" charset="0"/>
        </a:defRPr>
      </a:lvl9pPr>
    </p:titleStyle>
    <p:bodyStyle>
      <a:lvl1pPr marL="230188" indent="-230188" algn="l" rtl="0" eaLnBrk="1" fontAlgn="base" latinLnBrk="1" hangingPunct="1">
        <a:lnSpc>
          <a:spcPct val="85000"/>
        </a:lnSpc>
        <a:spcBef>
          <a:spcPct val="30000"/>
        </a:spcBef>
        <a:spcAft>
          <a:spcPct val="0"/>
        </a:spcAft>
        <a:buClr>
          <a:srgbClr val="000000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31775" algn="l" rtl="0" eaLnBrk="1" fontAlgn="base" latinLnBrk="1" hangingPunct="1">
        <a:lnSpc>
          <a:spcPct val="85000"/>
        </a:lnSpc>
        <a:spcBef>
          <a:spcPct val="30000"/>
        </a:spcBef>
        <a:spcAft>
          <a:spcPct val="0"/>
        </a:spcAft>
        <a:buClr>
          <a:srgbClr val="006699"/>
        </a:buClr>
        <a:buFont typeface="Webdings" panose="05030102010509060703" pitchFamily="18" charset="2"/>
        <a:buChar char="4"/>
        <a:defRPr sz="2400" kern="1200">
          <a:solidFill>
            <a:srgbClr val="006699"/>
          </a:solidFill>
          <a:latin typeface="+mn-lt"/>
          <a:ea typeface="+mn-ea"/>
          <a:cs typeface="+mn-cs"/>
        </a:defRPr>
      </a:lvl2pPr>
      <a:lvl3pPr marL="909638" indent="-219075" algn="l" rtl="0" eaLnBrk="1" fontAlgn="base" latinLnBrk="1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kern="1200">
          <a:solidFill>
            <a:srgbClr val="666666"/>
          </a:solidFill>
          <a:latin typeface="+mn-lt"/>
          <a:ea typeface="+mn-ea"/>
          <a:cs typeface="+mn-cs"/>
        </a:defRPr>
      </a:lvl3pPr>
      <a:lvl4pPr marL="1255713" indent="-231775" algn="l" rtl="0" eaLnBrk="1" fontAlgn="base" latinLnBrk="1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1788" indent="-231775" algn="l" rtl="0" eaLnBrk="1" fontAlgn="base" latinLnBrk="1" hangingPunct="1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2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1203" y="2332274"/>
            <a:ext cx="8179219" cy="707886"/>
          </a:xfrm>
        </p:spPr>
        <p:txBody>
          <a:bodyPr/>
          <a:lstStyle/>
          <a:p>
            <a:r>
              <a:rPr lang="en-US" altLang="ko-KR" sz="4000" b="1" dirty="0" smtClean="0">
                <a:ea typeface="굴림" panose="020B0600000101010101" pitchFamily="50" charset="-127"/>
              </a:rPr>
              <a:t>Cortex-M Lab 1</a:t>
            </a:r>
            <a:endParaRPr lang="en-US" altLang="ko-KR" sz="4000" b="1" dirty="0">
              <a:ea typeface="굴림" panose="020B0600000101010101" pitchFamily="50" charset="-127"/>
            </a:endParaRPr>
          </a:p>
        </p:txBody>
      </p:sp>
      <p:sp>
        <p:nvSpPr>
          <p:cNvPr id="1702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1479" y="3145519"/>
            <a:ext cx="7953375" cy="350838"/>
          </a:xfrm>
        </p:spPr>
        <p:txBody>
          <a:bodyPr>
            <a:noAutofit/>
          </a:bodyPr>
          <a:lstStyle/>
          <a:p>
            <a:r>
              <a:rPr lang="en-US" altLang="ko-KR" sz="2400" b="1" dirty="0" smtClean="0">
                <a:ea typeface="굴림" panose="020B0600000101010101" pitchFamily="50" charset="-127"/>
              </a:rPr>
              <a:t>Programming Cortex-M4 STM32F407 </a:t>
            </a:r>
            <a:r>
              <a:rPr lang="en-US" altLang="ko-KR" sz="2400" b="1" dirty="0">
                <a:ea typeface="굴림" panose="020B0600000101010101" pitchFamily="50" charset="-127"/>
              </a:rPr>
              <a:t>Microcontroller</a:t>
            </a:r>
            <a:endParaRPr lang="en-US" altLang="ko-KR" sz="2400" dirty="0">
              <a:ea typeface="굴림" panose="020B0600000101010101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필요 없음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필요한 </a:t>
            </a:r>
            <a:r>
              <a:rPr lang="en-US" altLang="ko-KR" dirty="0" smtClean="0"/>
              <a:t>Firmware Package</a:t>
            </a:r>
            <a:r>
              <a:rPr lang="ko-KR" altLang="en-US" dirty="0" smtClean="0"/>
              <a:t>가 없으면 다운 로드가 진행됨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0963" y="1545885"/>
            <a:ext cx="5864612" cy="431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1877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필요 없음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종종 아래와 같은 에러가 발생할 수 있음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859" y="1416204"/>
            <a:ext cx="6563508" cy="483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762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필요 없음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앞의 화면과 같이 다운 로드에서 에러가 발생할 경우 </a:t>
            </a:r>
            <a:r>
              <a:rPr lang="en-US" altLang="ko-KR" dirty="0" smtClean="0"/>
              <a:t>OK</a:t>
            </a:r>
            <a:r>
              <a:rPr lang="ko-KR" altLang="en-US" dirty="0" smtClean="0"/>
              <a:t>를 누르고 수동으로 설치를 진행해야 함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393" y="2461114"/>
            <a:ext cx="7135503" cy="2251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9370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필요 없음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아래의 디렉토리에서 필요한 </a:t>
            </a:r>
            <a:r>
              <a:rPr lang="en-US" altLang="ko-KR" dirty="0" smtClean="0"/>
              <a:t>Firmware Package </a:t>
            </a:r>
            <a:r>
              <a:rPr lang="ko-KR" altLang="en-US" dirty="0" smtClean="0"/>
              <a:t>디렉토리가 존재하는지 확인하고 없으면 압축을 풀어야 함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920" y="2250832"/>
            <a:ext cx="7717308" cy="3751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3118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필요 없음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여기에 압축 풀기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556" y="1812015"/>
            <a:ext cx="8013312" cy="2964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7238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필요 없음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만약 마이너 버전 업데이트가 있으면 아래와 같이 업데이트 파일의 압축을 풀며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이때 이전 설치 디렉토리에 덮어쓰게 되므로 </a:t>
            </a:r>
            <a:r>
              <a:rPr lang="ko-KR" altLang="en-US" b="1" dirty="0" smtClean="0">
                <a:solidFill>
                  <a:srgbClr val="FF0000"/>
                </a:solidFill>
              </a:rPr>
              <a:t>모두 덮어쓰기</a:t>
            </a:r>
            <a:r>
              <a:rPr lang="ko-KR" altLang="en-US" dirty="0" smtClean="0"/>
              <a:t>를 선택해서 업데이트를 함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761" y="2469623"/>
            <a:ext cx="7825932" cy="345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1482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0319" y="1703264"/>
            <a:ext cx="3925900" cy="4109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8942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Enable USART2 (Mode: Asynchronous)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93" y="1160585"/>
            <a:ext cx="8028475" cy="520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3038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Generate Code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6858" y="1514878"/>
            <a:ext cx="6452821" cy="358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6977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9256" y="2365863"/>
            <a:ext cx="5800725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686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Cortex-M4 Board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55763" y="936866"/>
            <a:ext cx="3320618" cy="5020079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STM32F407 Discovery Board</a:t>
            </a:r>
          </a:p>
          <a:p>
            <a:pPr lvl="1"/>
            <a:r>
              <a:rPr lang="en-US" altLang="ko-KR" dirty="0" smtClean="0"/>
              <a:t>RS232C</a:t>
            </a:r>
          </a:p>
          <a:p>
            <a:pPr lvl="1"/>
            <a:r>
              <a:rPr lang="en-US" altLang="ko-KR" dirty="0" smtClean="0"/>
              <a:t>Serial WIFI</a:t>
            </a:r>
          </a:p>
          <a:p>
            <a:pPr lvl="1"/>
            <a:r>
              <a:rPr lang="en-US" altLang="ko-KR" dirty="0" smtClean="0"/>
              <a:t>0.96 inch OLED graphic display</a:t>
            </a:r>
          </a:p>
          <a:p>
            <a:pPr marL="457200" lvl="1" indent="0">
              <a:buNone/>
            </a:pPr>
            <a:endParaRPr lang="en-US" altLang="ko-KR" dirty="0"/>
          </a:p>
          <a:p>
            <a:pPr lvl="1"/>
            <a:r>
              <a:rPr lang="en-US" altLang="ko-KR" dirty="0" smtClean="0"/>
              <a:t>On board ST-LINK JTAG debugging interface</a:t>
            </a:r>
            <a:endParaRPr lang="ko-KR" altLang="en-US" dirty="0"/>
          </a:p>
        </p:txBody>
      </p:sp>
      <p:pic>
        <p:nvPicPr>
          <p:cNvPr id="2050" name="Picture 2" descr="http://www.st.com/content/ccc/fragment/product_related/rpn_information/board_photo/78/0b/34/64/99/a2/4f/6b/board_st-linkv2.jpg/files/board_st-linkv2.jpg/_jcr_content/translations/en.board_st-linkv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381" y="4782355"/>
            <a:ext cx="1827550" cy="1626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710" y="1311233"/>
            <a:ext cx="4444971" cy="2977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00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Open </a:t>
            </a:r>
            <a:r>
              <a:rPr lang="en-US" altLang="ko-KR" dirty="0" err="1" smtClean="0"/>
              <a:t>main.c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521" y="1218445"/>
            <a:ext cx="7746755" cy="530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3964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Build Project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143" y="1031265"/>
            <a:ext cx="5062904" cy="3161287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44" y="2919045"/>
            <a:ext cx="2987437" cy="3356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9097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649" y="776288"/>
            <a:ext cx="6430475" cy="5470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8617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Source code </a:t>
            </a:r>
            <a:r>
              <a:rPr lang="en-US" altLang="ko-KR" dirty="0" err="1" smtClean="0"/>
              <a:t>main.c</a:t>
            </a:r>
            <a:r>
              <a:rPr lang="en-US" altLang="ko-KR" dirty="0" smtClean="0"/>
              <a:t> </a:t>
            </a:r>
            <a:r>
              <a:rPr lang="ko-KR" altLang="en-US" dirty="0" smtClean="0"/>
              <a:t>에 입력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31885" y="805060"/>
            <a:ext cx="8862645" cy="54507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200" dirty="0">
                <a:latin typeface="Consolas" panose="020B0609020204030204" pitchFamily="49" charset="0"/>
              </a:rPr>
              <a:t> /* USER CODE BEGIN 3 */</a:t>
            </a:r>
          </a:p>
          <a:p>
            <a:pPr marL="0" indent="0">
              <a:buNone/>
            </a:pPr>
            <a:r>
              <a:rPr lang="en-US" altLang="ko-KR" sz="1200" dirty="0">
                <a:latin typeface="Consolas" panose="020B0609020204030204" pitchFamily="49" charset="0"/>
              </a:rPr>
              <a:t>    </a:t>
            </a:r>
            <a:r>
              <a:rPr lang="en-US" altLang="ko-KR" sz="1200" dirty="0" err="1">
                <a:latin typeface="Consolas" panose="020B0609020204030204" pitchFamily="49" charset="0"/>
              </a:rPr>
              <a:t>HAL_GPIO_WritePin</a:t>
            </a:r>
            <a:r>
              <a:rPr lang="en-US" altLang="ko-KR" sz="1200" dirty="0">
                <a:latin typeface="Consolas" panose="020B0609020204030204" pitchFamily="49" charset="0"/>
              </a:rPr>
              <a:t>(GPIOD, GPIO_PIN_12 | GPIO_PIN_13 | GPIO_PIN_14 | GPIO_PIN_15, GPIO_PIN_SET);</a:t>
            </a:r>
          </a:p>
          <a:p>
            <a:pPr marL="0" indent="0">
              <a:buNone/>
            </a:pPr>
            <a:r>
              <a:rPr lang="en-US" altLang="ko-KR" sz="1200" dirty="0">
                <a:latin typeface="Consolas" panose="020B0609020204030204" pitchFamily="49" charset="0"/>
              </a:rPr>
              <a:t>    </a:t>
            </a:r>
            <a:r>
              <a:rPr lang="en-US" altLang="ko-KR" sz="1200" dirty="0" err="1">
                <a:latin typeface="Consolas" panose="020B0609020204030204" pitchFamily="49" charset="0"/>
              </a:rPr>
              <a:t>HAL_Delay</a:t>
            </a:r>
            <a:r>
              <a:rPr lang="en-US" altLang="ko-KR" sz="1200" dirty="0">
                <a:latin typeface="Consolas" panose="020B0609020204030204" pitchFamily="49" charset="0"/>
              </a:rPr>
              <a:t>(500);</a:t>
            </a:r>
          </a:p>
          <a:p>
            <a:pPr marL="0" indent="0">
              <a:buNone/>
            </a:pPr>
            <a:r>
              <a:rPr lang="en-US" altLang="ko-KR" sz="1200" dirty="0">
                <a:latin typeface="Consolas" panose="020B0609020204030204" pitchFamily="49" charset="0"/>
              </a:rPr>
              <a:t>    </a:t>
            </a:r>
            <a:r>
              <a:rPr lang="en-US" altLang="ko-KR" sz="1200" dirty="0" err="1">
                <a:latin typeface="Consolas" panose="020B0609020204030204" pitchFamily="49" charset="0"/>
              </a:rPr>
              <a:t>HAL_GPIO_WritePin</a:t>
            </a:r>
            <a:r>
              <a:rPr lang="en-US" altLang="ko-KR" sz="1200" dirty="0">
                <a:latin typeface="Consolas" panose="020B0609020204030204" pitchFamily="49" charset="0"/>
              </a:rPr>
              <a:t>(GPIOD, GPIO_PIN_12 | GPIO_PIN_13 | GPIO_PIN_14 | GPIO_PIN_15, GPIO_PIN_RESET);</a:t>
            </a:r>
          </a:p>
          <a:p>
            <a:pPr marL="0" indent="0">
              <a:buNone/>
            </a:pPr>
            <a:r>
              <a:rPr lang="en-US" altLang="ko-KR" sz="1200" dirty="0">
                <a:latin typeface="Consolas" panose="020B0609020204030204" pitchFamily="49" charset="0"/>
              </a:rPr>
              <a:t>    </a:t>
            </a:r>
            <a:r>
              <a:rPr lang="en-US" altLang="ko-KR" sz="1200" dirty="0" err="1">
                <a:latin typeface="Consolas" panose="020B0609020204030204" pitchFamily="49" charset="0"/>
              </a:rPr>
              <a:t>HAL_Delay</a:t>
            </a:r>
            <a:r>
              <a:rPr lang="en-US" altLang="ko-KR" sz="1200" dirty="0">
                <a:latin typeface="Consolas" panose="020B0609020204030204" pitchFamily="49" charset="0"/>
              </a:rPr>
              <a:t>(500);</a:t>
            </a:r>
          </a:p>
          <a:p>
            <a:pPr marL="0" indent="0">
              <a:buNone/>
            </a:pPr>
            <a:r>
              <a:rPr lang="en-US" altLang="ko-KR" sz="1200" dirty="0">
                <a:latin typeface="Consolas" panose="020B0609020204030204" pitchFamily="49" charset="0"/>
              </a:rPr>
              <a:t>  }</a:t>
            </a:r>
          </a:p>
          <a:p>
            <a:pPr marL="0" indent="0">
              <a:buNone/>
            </a:pPr>
            <a:r>
              <a:rPr lang="en-US" altLang="ko-KR" sz="1200" dirty="0">
                <a:latin typeface="Consolas" panose="020B0609020204030204" pitchFamily="49" charset="0"/>
              </a:rPr>
              <a:t>  /* USER CODE END 3 */</a:t>
            </a:r>
            <a:endParaRPr lang="ko-KR" altLang="en-US" sz="12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93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8" y="776288"/>
            <a:ext cx="8799464" cy="4358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7387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Run Debug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7203" y="1028701"/>
            <a:ext cx="6172047" cy="4959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6972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이 화면이 나올 경우도 있고  안 나와도 상관 없음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3853" y="1281906"/>
            <a:ext cx="3171825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1327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711" y="1219934"/>
            <a:ext cx="6239974" cy="4997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2288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1570" y="1539081"/>
            <a:ext cx="3114675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2530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Remember my decision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이 박스를 체크하면 다시 안 물어 봄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</a:p>
          <a:p>
            <a:r>
              <a:rPr lang="en-US" altLang="ko-KR" dirty="0" smtClean="0"/>
              <a:t>Switch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434" y="2072481"/>
            <a:ext cx="5838825" cy="30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828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Start</a:t>
            </a:r>
            <a:r>
              <a:rPr lang="ko-KR" altLang="en-US" dirty="0" smtClean="0"/>
              <a:t> </a:t>
            </a:r>
            <a:r>
              <a:rPr lang="en-US" altLang="ko-KR" dirty="0" smtClean="0"/>
              <a:t>STM32CubeIDE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35" y="1278673"/>
            <a:ext cx="962025" cy="1057275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3195" y="1278673"/>
            <a:ext cx="3819525" cy="126682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1576" y="3710721"/>
            <a:ext cx="5427785" cy="2677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66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Debugger screen </a:t>
            </a:r>
            <a:r>
              <a:rPr lang="ko-KR" altLang="en-US" dirty="0" smtClean="0"/>
              <a:t>으로 전환됨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824" y="776288"/>
            <a:ext cx="6800484" cy="5541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9647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314" y="2559662"/>
            <a:ext cx="8159994" cy="3175126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Debugger screen</a:t>
            </a:r>
            <a:r>
              <a:rPr lang="ko-KR" altLang="en-US" dirty="0" smtClean="0"/>
              <a:t>에서 실행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Resume</a:t>
            </a:r>
            <a:endParaRPr lang="ko-KR" altLang="en-US" dirty="0"/>
          </a:p>
        </p:txBody>
      </p:sp>
      <p:cxnSp>
        <p:nvCxnSpPr>
          <p:cNvPr id="6" name="직선 화살표 연결선 5"/>
          <p:cNvCxnSpPr/>
          <p:nvPr/>
        </p:nvCxnSpPr>
        <p:spPr>
          <a:xfrm>
            <a:off x="1582615" y="1213338"/>
            <a:ext cx="982354" cy="182433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74084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Exercise 1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터미널 프로그램인 </a:t>
            </a:r>
            <a:r>
              <a:rPr lang="en-US" altLang="ko-KR" dirty="0" smtClean="0"/>
              <a:t>SmarTTY</a:t>
            </a:r>
            <a:r>
              <a:rPr lang="ko-KR" altLang="en-US" dirty="0" smtClean="0"/>
              <a:t>를 열어서 </a:t>
            </a:r>
            <a:r>
              <a:rPr lang="en-US" altLang="ko-KR" dirty="0" err="1" smtClean="0"/>
              <a:t>usb</a:t>
            </a:r>
            <a:r>
              <a:rPr lang="en-US" altLang="ko-KR" dirty="0" smtClean="0"/>
              <a:t>-to-serial</a:t>
            </a:r>
            <a:r>
              <a:rPr lang="ko-KR" altLang="en-US" dirty="0" smtClean="0"/>
              <a:t>에 할당된 </a:t>
            </a:r>
            <a:r>
              <a:rPr lang="en-US" altLang="ko-KR" dirty="0" smtClean="0"/>
              <a:t>com port</a:t>
            </a:r>
            <a:r>
              <a:rPr lang="ko-KR" altLang="en-US" dirty="0" smtClean="0"/>
              <a:t>를 연 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아래와 같이 메시지를 프린트 하는 코드를 작성하고 실행한다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5039" y="4092748"/>
            <a:ext cx="6795102" cy="2133999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335" y="2402413"/>
            <a:ext cx="8180510" cy="1519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1945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Source code </a:t>
            </a:r>
            <a:r>
              <a:rPr lang="en-US" altLang="ko-KR" dirty="0" err="1"/>
              <a:t>main.c</a:t>
            </a:r>
            <a:r>
              <a:rPr lang="en-US" altLang="ko-KR" dirty="0"/>
              <a:t> </a:t>
            </a:r>
            <a:r>
              <a:rPr lang="ko-KR" altLang="en-US" dirty="0"/>
              <a:t>에 입력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3500" y="805060"/>
            <a:ext cx="8999538" cy="545077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altLang="ko-KR" sz="1600" dirty="0">
                <a:latin typeface="Consolas" panose="020B0609020204030204" pitchFamily="49" charset="0"/>
              </a:rPr>
              <a:t>/* Private includes ----------------------------------------------------------*/</a:t>
            </a:r>
          </a:p>
          <a:p>
            <a:pPr marL="0" indent="0">
              <a:buNone/>
            </a:pPr>
            <a:r>
              <a:rPr lang="en-US" altLang="ko-KR" sz="1600" dirty="0">
                <a:latin typeface="Consolas" panose="020B0609020204030204" pitchFamily="49" charset="0"/>
              </a:rPr>
              <a:t>/* USER CODE BEGIN Includes */</a:t>
            </a:r>
          </a:p>
          <a:p>
            <a:pPr marL="0" indent="0">
              <a:buNone/>
            </a:pPr>
            <a:r>
              <a:rPr lang="en-US" altLang="ko-KR" sz="1600" dirty="0">
                <a:latin typeface="Consolas" panose="020B0609020204030204" pitchFamily="49" charset="0"/>
              </a:rPr>
              <a:t>#include "</a:t>
            </a:r>
            <a:r>
              <a:rPr lang="en-US" altLang="ko-KR" sz="1600" dirty="0" err="1">
                <a:latin typeface="Consolas" panose="020B0609020204030204" pitchFamily="49" charset="0"/>
              </a:rPr>
              <a:t>string.h</a:t>
            </a:r>
            <a:r>
              <a:rPr lang="en-US" altLang="ko-KR" sz="1600" dirty="0">
                <a:latin typeface="Consolas" panose="020B0609020204030204" pitchFamily="49" charset="0"/>
              </a:rPr>
              <a:t>"</a:t>
            </a:r>
          </a:p>
          <a:p>
            <a:pPr marL="0" indent="0">
              <a:buNone/>
            </a:pPr>
            <a:r>
              <a:rPr lang="en-US" altLang="ko-KR" sz="1600" dirty="0">
                <a:latin typeface="Consolas" panose="020B0609020204030204" pitchFamily="49" charset="0"/>
              </a:rPr>
              <a:t>/* USER CODE END Includes */</a:t>
            </a:r>
            <a:endParaRPr lang="en-US" altLang="ko-KR" sz="1600" dirty="0" smtClean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ko-KR" sz="16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ko-KR" sz="1600" dirty="0" smtClean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ko-KR" sz="1600" dirty="0" smtClean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ko-KR" sz="1600" dirty="0" smtClean="0">
                <a:latin typeface="Consolas" panose="020B0609020204030204" pitchFamily="49" charset="0"/>
              </a:rPr>
              <a:t>/* </a:t>
            </a:r>
            <a:r>
              <a:rPr lang="en-US" altLang="ko-KR" sz="1600" dirty="0">
                <a:latin typeface="Consolas" panose="020B0609020204030204" pitchFamily="49" charset="0"/>
              </a:rPr>
              <a:t>Private user code ---------------------------------------------------------*/</a:t>
            </a:r>
          </a:p>
          <a:p>
            <a:pPr marL="0" indent="0">
              <a:buNone/>
            </a:pPr>
            <a:r>
              <a:rPr lang="en-US" altLang="ko-KR" sz="1600" dirty="0">
                <a:latin typeface="Consolas" panose="020B0609020204030204" pitchFamily="49" charset="0"/>
              </a:rPr>
              <a:t>/* USER CODE BEGIN 0 */</a:t>
            </a:r>
          </a:p>
          <a:p>
            <a:pPr marL="0" indent="0">
              <a:buNone/>
            </a:pPr>
            <a:r>
              <a:rPr lang="en-US" altLang="ko-KR" sz="1600" dirty="0">
                <a:latin typeface="Consolas" panose="020B0609020204030204" pitchFamily="49" charset="0"/>
              </a:rPr>
              <a:t>void </a:t>
            </a:r>
            <a:r>
              <a:rPr lang="en-US" altLang="ko-KR" sz="1600" dirty="0" err="1">
                <a:latin typeface="Consolas" panose="020B0609020204030204" pitchFamily="49" charset="0"/>
              </a:rPr>
              <a:t>PrintString</a:t>
            </a:r>
            <a:r>
              <a:rPr lang="en-US" altLang="ko-KR" sz="1600" dirty="0">
                <a:latin typeface="Consolas" panose="020B0609020204030204" pitchFamily="49" charset="0"/>
              </a:rPr>
              <a:t>(uint8_t * string)</a:t>
            </a:r>
          </a:p>
          <a:p>
            <a:pPr marL="0" indent="0">
              <a:buNone/>
            </a:pPr>
            <a:r>
              <a:rPr lang="en-US" altLang="ko-KR" sz="16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US" altLang="ko-KR" sz="1600" dirty="0">
                <a:latin typeface="Consolas" panose="020B0609020204030204" pitchFamily="49" charset="0"/>
              </a:rPr>
              <a:t> </a:t>
            </a:r>
            <a:r>
              <a:rPr lang="en-US" altLang="ko-KR" sz="1600" dirty="0" smtClean="0">
                <a:latin typeface="Consolas" panose="020B0609020204030204" pitchFamily="49" charset="0"/>
              </a:rPr>
              <a:t>  </a:t>
            </a:r>
            <a:r>
              <a:rPr lang="en-US" altLang="ko-KR" sz="1600" dirty="0" err="1" smtClean="0">
                <a:latin typeface="Consolas" panose="020B0609020204030204" pitchFamily="49" charset="0"/>
              </a:rPr>
              <a:t>HAL_UART_Transmit</a:t>
            </a:r>
            <a:r>
              <a:rPr lang="en-US" altLang="ko-KR" sz="1600" dirty="0">
                <a:latin typeface="Consolas" panose="020B0609020204030204" pitchFamily="49" charset="0"/>
              </a:rPr>
              <a:t>(&amp;huart2, (uint8_t *)string, </a:t>
            </a:r>
            <a:r>
              <a:rPr lang="en-US" altLang="ko-KR" sz="1600" dirty="0" err="1">
                <a:latin typeface="Consolas" panose="020B0609020204030204" pitchFamily="49" charset="0"/>
              </a:rPr>
              <a:t>strlen</a:t>
            </a:r>
            <a:r>
              <a:rPr lang="en-US" altLang="ko-KR" sz="1600" dirty="0">
                <a:latin typeface="Consolas" panose="020B0609020204030204" pitchFamily="49" charset="0"/>
              </a:rPr>
              <a:t>((char *)string), 0xffff);</a:t>
            </a:r>
          </a:p>
          <a:p>
            <a:pPr marL="0" indent="0">
              <a:buNone/>
            </a:pPr>
            <a:r>
              <a:rPr lang="en-US" altLang="ko-KR" sz="1600" dirty="0"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r>
              <a:rPr lang="en-US" altLang="ko-KR" sz="1600" dirty="0">
                <a:latin typeface="Consolas" panose="020B0609020204030204" pitchFamily="49" charset="0"/>
              </a:rPr>
              <a:t>/* USER CODE END 0 </a:t>
            </a:r>
            <a:r>
              <a:rPr lang="en-US" altLang="ko-KR" sz="1600" dirty="0" smtClean="0">
                <a:latin typeface="Consolas" panose="020B0609020204030204" pitchFamily="49" charset="0"/>
              </a:rPr>
              <a:t>*/</a:t>
            </a:r>
          </a:p>
          <a:p>
            <a:pPr marL="0" indent="0">
              <a:buNone/>
            </a:pPr>
            <a:endParaRPr lang="en-US" altLang="ko-KR" sz="16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ko-KR" sz="16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ko-KR" sz="1600" dirty="0" smtClean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altLang="ko-KR" sz="1600" dirty="0">
                <a:latin typeface="Consolas" panose="020B0609020204030204" pitchFamily="49" charset="0"/>
              </a:rPr>
              <a:t> /* USER CODE BEGIN 2 */</a:t>
            </a:r>
          </a:p>
          <a:p>
            <a:pPr marL="0" indent="0">
              <a:buNone/>
            </a:pPr>
            <a:r>
              <a:rPr lang="fr-FR" altLang="ko-KR" sz="1600" dirty="0">
                <a:latin typeface="Consolas" panose="020B0609020204030204" pitchFamily="49" charset="0"/>
              </a:rPr>
              <a:t>  </a:t>
            </a:r>
            <a:r>
              <a:rPr lang="fr-FR" altLang="ko-KR" sz="1600" dirty="0" smtClean="0">
                <a:latin typeface="Consolas" panose="020B0609020204030204" pitchFamily="49" charset="0"/>
              </a:rPr>
              <a:t>  PrintString</a:t>
            </a:r>
            <a:r>
              <a:rPr lang="fr-FR" altLang="ko-KR" sz="1600" dirty="0">
                <a:latin typeface="Consolas" panose="020B0609020204030204" pitchFamily="49" charset="0"/>
              </a:rPr>
              <a:t>((uint8_t *)"Hello Cortex-M\n\r");</a:t>
            </a:r>
          </a:p>
          <a:p>
            <a:pPr marL="0" indent="0">
              <a:buNone/>
            </a:pPr>
            <a:r>
              <a:rPr lang="fr-FR" altLang="ko-KR" sz="1600" dirty="0">
                <a:latin typeface="Consolas" panose="020B0609020204030204" pitchFamily="49" charset="0"/>
              </a:rPr>
              <a:t> </a:t>
            </a:r>
            <a:r>
              <a:rPr lang="fr-FR" altLang="ko-KR" sz="1600" dirty="0" smtClean="0">
                <a:latin typeface="Consolas" panose="020B0609020204030204" pitchFamily="49" charset="0"/>
              </a:rPr>
              <a:t>/* </a:t>
            </a:r>
            <a:r>
              <a:rPr lang="fr-FR" altLang="ko-KR" sz="1600" dirty="0">
                <a:latin typeface="Consolas" panose="020B0609020204030204" pitchFamily="49" charset="0"/>
              </a:rPr>
              <a:t>USER CODE END 2 */</a:t>
            </a:r>
            <a:endParaRPr lang="ko-KR" altLang="en-US" sz="16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84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Exercise 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시리얼 터미널이 연결된 상태에서 스페이스바를 한 번 누를 때 마다 </a:t>
            </a:r>
            <a:r>
              <a:rPr lang="en-US" altLang="ko-KR" dirty="0" smtClean="0"/>
              <a:t>4</a:t>
            </a:r>
            <a:r>
              <a:rPr lang="ko-KR" altLang="en-US" dirty="0" smtClean="0"/>
              <a:t>개의 </a:t>
            </a:r>
            <a:r>
              <a:rPr lang="en-US" altLang="ko-KR" dirty="0" smtClean="0"/>
              <a:t>led</a:t>
            </a:r>
            <a:r>
              <a:rPr lang="ko-KR" altLang="en-US" dirty="0" smtClean="0"/>
              <a:t>가 한 개 씩 교대로 켜지는 프로그램을 작성하고 시험해 본다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063428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Source code </a:t>
            </a:r>
            <a:r>
              <a:rPr lang="en-US" altLang="ko-KR" dirty="0" err="1" smtClean="0"/>
              <a:t>main.c</a:t>
            </a:r>
            <a:r>
              <a:rPr lang="en-US" altLang="ko-KR" dirty="0" smtClean="0"/>
              <a:t> </a:t>
            </a:r>
            <a:r>
              <a:rPr lang="ko-KR" altLang="en-US" dirty="0" smtClean="0"/>
              <a:t>에 입력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31885" y="805060"/>
            <a:ext cx="8862645" cy="545077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altLang="ko-KR" sz="1200" dirty="0">
                <a:latin typeface="Consolas" panose="020B0609020204030204" pitchFamily="49" charset="0"/>
              </a:rPr>
              <a:t> /* USER CODE BEGIN 1 */</a:t>
            </a:r>
          </a:p>
          <a:p>
            <a:pPr marL="0" indent="0">
              <a:buNone/>
            </a:pPr>
            <a:r>
              <a:rPr lang="fr-FR" altLang="ko-KR" sz="1200" dirty="0">
                <a:latin typeface="Consolas" panose="020B0609020204030204" pitchFamily="49" charset="0"/>
              </a:rPr>
              <a:t>  uint8_t buffer[10];</a:t>
            </a:r>
          </a:p>
          <a:p>
            <a:pPr marL="0" indent="0">
              <a:buNone/>
            </a:pPr>
            <a:r>
              <a:rPr lang="fr-FR" altLang="ko-KR" sz="1200" dirty="0">
                <a:latin typeface="Consolas" panose="020B0609020204030204" pitchFamily="49" charset="0"/>
              </a:rPr>
              <a:t>  uint8_t state=0;</a:t>
            </a:r>
          </a:p>
          <a:p>
            <a:pPr marL="0" indent="0">
              <a:buNone/>
            </a:pPr>
            <a:r>
              <a:rPr lang="fr-FR" altLang="ko-KR" sz="1200" dirty="0">
                <a:latin typeface="Consolas" panose="020B0609020204030204" pitchFamily="49" charset="0"/>
              </a:rPr>
              <a:t>  /* USER CODE END 1 */</a:t>
            </a:r>
            <a:endParaRPr lang="en-US" altLang="ko-KR" sz="1200" dirty="0" smtClean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ko-KR" sz="12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ko-KR" sz="12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ko-KR" sz="1200" dirty="0" smtClean="0">
                <a:latin typeface="Consolas" panose="020B0609020204030204" pitchFamily="49" charset="0"/>
              </a:rPr>
              <a:t> </a:t>
            </a:r>
            <a:r>
              <a:rPr lang="en-US" altLang="ko-KR" sz="1200" dirty="0">
                <a:latin typeface="Consolas" panose="020B0609020204030204" pitchFamily="49" charset="0"/>
              </a:rPr>
              <a:t>/* USER CODE BEGIN 3 */</a:t>
            </a:r>
          </a:p>
          <a:p>
            <a:pPr marL="0" indent="0">
              <a:buNone/>
            </a:pPr>
            <a:r>
              <a:rPr lang="en-US" altLang="ko-KR" sz="1200" dirty="0">
                <a:latin typeface="Consolas" panose="020B0609020204030204" pitchFamily="49" charset="0"/>
              </a:rPr>
              <a:t>    </a:t>
            </a:r>
            <a:r>
              <a:rPr lang="en-US" altLang="ko-KR" sz="1200" dirty="0" err="1">
                <a:latin typeface="Consolas" panose="020B0609020204030204" pitchFamily="49" charset="0"/>
              </a:rPr>
              <a:t>HAL_UART_Receive</a:t>
            </a:r>
            <a:r>
              <a:rPr lang="en-US" altLang="ko-KR" sz="1200" dirty="0">
                <a:latin typeface="Consolas" panose="020B0609020204030204" pitchFamily="49" charset="0"/>
              </a:rPr>
              <a:t>(&amp;huart2, (uint8_t *)buffer, 1, 10);</a:t>
            </a:r>
          </a:p>
          <a:p>
            <a:pPr marL="0" indent="0">
              <a:buNone/>
            </a:pPr>
            <a:r>
              <a:rPr lang="en-US" altLang="ko-KR" sz="1200" dirty="0">
                <a:latin typeface="Consolas" panose="020B0609020204030204" pitchFamily="49" charset="0"/>
              </a:rPr>
              <a:t>    if (buffer[0]==' ') { state++; if (state &gt; 3) {state = 0;}  buffer[0]=0;}</a:t>
            </a:r>
          </a:p>
          <a:p>
            <a:pPr marL="0" indent="0">
              <a:buNone/>
            </a:pPr>
            <a:r>
              <a:rPr lang="en-US" altLang="ko-KR" sz="1200" dirty="0">
                <a:latin typeface="Consolas" panose="020B0609020204030204" pitchFamily="49" charset="0"/>
              </a:rPr>
              <a:t>    if (state==0){</a:t>
            </a:r>
          </a:p>
          <a:p>
            <a:pPr marL="0" indent="0">
              <a:buNone/>
            </a:pPr>
            <a:r>
              <a:rPr lang="en-US" altLang="ko-KR" sz="1200" dirty="0">
                <a:latin typeface="Consolas" panose="020B0609020204030204" pitchFamily="49" charset="0"/>
              </a:rPr>
              <a:t>    </a:t>
            </a:r>
            <a:r>
              <a:rPr lang="en-US" altLang="ko-KR" sz="1200" dirty="0" smtClean="0">
                <a:latin typeface="Consolas" panose="020B0609020204030204" pitchFamily="49" charset="0"/>
              </a:rPr>
              <a:t>  </a:t>
            </a:r>
            <a:r>
              <a:rPr lang="en-US" altLang="ko-KR" sz="1200" dirty="0" err="1" smtClean="0">
                <a:latin typeface="Consolas" panose="020B0609020204030204" pitchFamily="49" charset="0"/>
              </a:rPr>
              <a:t>HAL_GPIO_WritePin</a:t>
            </a:r>
            <a:r>
              <a:rPr lang="en-US" altLang="ko-KR" sz="1200" dirty="0" smtClean="0">
                <a:latin typeface="Consolas" panose="020B0609020204030204" pitchFamily="49" charset="0"/>
              </a:rPr>
              <a:t>(GPIOD</a:t>
            </a:r>
            <a:r>
              <a:rPr lang="en-US" altLang="ko-KR" sz="1200" dirty="0">
                <a:latin typeface="Consolas" panose="020B0609020204030204" pitchFamily="49" charset="0"/>
              </a:rPr>
              <a:t>, GPIO_PIN_12, GPIO_PIN_SET);</a:t>
            </a:r>
          </a:p>
          <a:p>
            <a:pPr marL="0" indent="0">
              <a:buNone/>
            </a:pPr>
            <a:r>
              <a:rPr lang="en-US" altLang="ko-KR" sz="1200" dirty="0">
                <a:latin typeface="Consolas" panose="020B0609020204030204" pitchFamily="49" charset="0"/>
              </a:rPr>
              <a:t>    </a:t>
            </a:r>
            <a:r>
              <a:rPr lang="en-US" altLang="ko-KR" sz="1200" dirty="0" smtClean="0">
                <a:latin typeface="Consolas" panose="020B0609020204030204" pitchFamily="49" charset="0"/>
              </a:rPr>
              <a:t>  </a:t>
            </a:r>
            <a:r>
              <a:rPr lang="en-US" altLang="ko-KR" sz="1200" dirty="0" err="1" smtClean="0">
                <a:latin typeface="Consolas" panose="020B0609020204030204" pitchFamily="49" charset="0"/>
              </a:rPr>
              <a:t>HAL_GPIO_WritePin</a:t>
            </a:r>
            <a:r>
              <a:rPr lang="en-US" altLang="ko-KR" sz="1200" dirty="0" smtClean="0">
                <a:latin typeface="Consolas" panose="020B0609020204030204" pitchFamily="49" charset="0"/>
              </a:rPr>
              <a:t>(GPIOD</a:t>
            </a:r>
            <a:r>
              <a:rPr lang="en-US" altLang="ko-KR" sz="1200" dirty="0">
                <a:latin typeface="Consolas" panose="020B0609020204030204" pitchFamily="49" charset="0"/>
              </a:rPr>
              <a:t>, GPIO_PIN_13 | GPIO_PIN_14 | GPIO_PIN_15, GPIO_PIN_RESET);</a:t>
            </a:r>
          </a:p>
          <a:p>
            <a:pPr marL="0" indent="0">
              <a:buNone/>
            </a:pPr>
            <a:r>
              <a:rPr lang="en-US" altLang="ko-KR" sz="1200" dirty="0">
                <a:latin typeface="Consolas" panose="020B0609020204030204" pitchFamily="49" charset="0"/>
              </a:rPr>
              <a:t>    }</a:t>
            </a:r>
          </a:p>
          <a:p>
            <a:pPr marL="0" indent="0">
              <a:buNone/>
            </a:pPr>
            <a:r>
              <a:rPr lang="en-US" altLang="ko-KR" sz="1200" dirty="0">
                <a:latin typeface="Consolas" panose="020B0609020204030204" pitchFamily="49" charset="0"/>
              </a:rPr>
              <a:t>    if (state==1){</a:t>
            </a:r>
          </a:p>
          <a:p>
            <a:pPr marL="0" indent="0">
              <a:buNone/>
            </a:pPr>
            <a:r>
              <a:rPr lang="en-US" altLang="ko-KR" sz="1200" dirty="0">
                <a:latin typeface="Consolas" panose="020B0609020204030204" pitchFamily="49" charset="0"/>
              </a:rPr>
              <a:t>    </a:t>
            </a:r>
            <a:r>
              <a:rPr lang="en-US" altLang="ko-KR" sz="1200" dirty="0" smtClean="0">
                <a:latin typeface="Consolas" panose="020B0609020204030204" pitchFamily="49" charset="0"/>
              </a:rPr>
              <a:t>  </a:t>
            </a:r>
            <a:r>
              <a:rPr lang="en-US" altLang="ko-KR" sz="1200" dirty="0" err="1" smtClean="0">
                <a:latin typeface="Consolas" panose="020B0609020204030204" pitchFamily="49" charset="0"/>
              </a:rPr>
              <a:t>HAL_GPIO_WritePin</a:t>
            </a:r>
            <a:r>
              <a:rPr lang="en-US" altLang="ko-KR" sz="1200" dirty="0" smtClean="0">
                <a:latin typeface="Consolas" panose="020B0609020204030204" pitchFamily="49" charset="0"/>
              </a:rPr>
              <a:t>(GPIOD</a:t>
            </a:r>
            <a:r>
              <a:rPr lang="en-US" altLang="ko-KR" sz="1200" dirty="0">
                <a:latin typeface="Consolas" panose="020B0609020204030204" pitchFamily="49" charset="0"/>
              </a:rPr>
              <a:t>, GPIO_PIN_13, GPIO_PIN_SET);</a:t>
            </a:r>
          </a:p>
          <a:p>
            <a:pPr marL="0" indent="0">
              <a:buNone/>
            </a:pPr>
            <a:r>
              <a:rPr lang="en-US" altLang="ko-KR" sz="1200" dirty="0">
                <a:latin typeface="Consolas" panose="020B0609020204030204" pitchFamily="49" charset="0"/>
              </a:rPr>
              <a:t>    </a:t>
            </a:r>
            <a:r>
              <a:rPr lang="en-US" altLang="ko-KR" sz="1200" dirty="0" smtClean="0">
                <a:latin typeface="Consolas" panose="020B0609020204030204" pitchFamily="49" charset="0"/>
              </a:rPr>
              <a:t>  </a:t>
            </a:r>
            <a:r>
              <a:rPr lang="en-US" altLang="ko-KR" sz="1200" dirty="0" err="1" smtClean="0">
                <a:latin typeface="Consolas" panose="020B0609020204030204" pitchFamily="49" charset="0"/>
              </a:rPr>
              <a:t>HAL_GPIO_WritePin</a:t>
            </a:r>
            <a:r>
              <a:rPr lang="en-US" altLang="ko-KR" sz="1200" dirty="0" smtClean="0">
                <a:latin typeface="Consolas" panose="020B0609020204030204" pitchFamily="49" charset="0"/>
              </a:rPr>
              <a:t>(GPIOD</a:t>
            </a:r>
            <a:r>
              <a:rPr lang="en-US" altLang="ko-KR" sz="1200" dirty="0">
                <a:latin typeface="Consolas" panose="020B0609020204030204" pitchFamily="49" charset="0"/>
              </a:rPr>
              <a:t>, GPIO_PIN_12 | GPIO_PIN_14 | GPIO_PIN_15, GPIO_PIN_RESET);</a:t>
            </a:r>
          </a:p>
          <a:p>
            <a:pPr marL="0" indent="0">
              <a:buNone/>
            </a:pPr>
            <a:r>
              <a:rPr lang="en-US" altLang="ko-KR" sz="1200" dirty="0">
                <a:latin typeface="Consolas" panose="020B0609020204030204" pitchFamily="49" charset="0"/>
              </a:rPr>
              <a:t>    }</a:t>
            </a:r>
          </a:p>
          <a:p>
            <a:pPr marL="0" indent="0">
              <a:buNone/>
            </a:pPr>
            <a:r>
              <a:rPr lang="en-US" altLang="ko-KR" sz="1200" dirty="0">
                <a:latin typeface="Consolas" panose="020B0609020204030204" pitchFamily="49" charset="0"/>
              </a:rPr>
              <a:t>    if (state==2){</a:t>
            </a:r>
          </a:p>
          <a:p>
            <a:pPr marL="0" indent="0">
              <a:buNone/>
            </a:pPr>
            <a:r>
              <a:rPr lang="en-US" altLang="ko-KR" sz="1200" dirty="0">
                <a:latin typeface="Consolas" panose="020B0609020204030204" pitchFamily="49" charset="0"/>
              </a:rPr>
              <a:t>    </a:t>
            </a:r>
            <a:r>
              <a:rPr lang="en-US" altLang="ko-KR" sz="1200" dirty="0" smtClean="0">
                <a:latin typeface="Consolas" panose="020B0609020204030204" pitchFamily="49" charset="0"/>
              </a:rPr>
              <a:t>  </a:t>
            </a:r>
            <a:r>
              <a:rPr lang="en-US" altLang="ko-KR" sz="1200" dirty="0" err="1" smtClean="0">
                <a:latin typeface="Consolas" panose="020B0609020204030204" pitchFamily="49" charset="0"/>
              </a:rPr>
              <a:t>HAL_GPIO_WritePin</a:t>
            </a:r>
            <a:r>
              <a:rPr lang="en-US" altLang="ko-KR" sz="1200" dirty="0" smtClean="0">
                <a:latin typeface="Consolas" panose="020B0609020204030204" pitchFamily="49" charset="0"/>
              </a:rPr>
              <a:t>(GPIOD</a:t>
            </a:r>
            <a:r>
              <a:rPr lang="en-US" altLang="ko-KR" sz="1200" dirty="0">
                <a:latin typeface="Consolas" panose="020B0609020204030204" pitchFamily="49" charset="0"/>
              </a:rPr>
              <a:t>, GPIO_PIN_14, GPIO_PIN_SET);</a:t>
            </a:r>
          </a:p>
          <a:p>
            <a:pPr marL="0" indent="0">
              <a:buNone/>
            </a:pPr>
            <a:r>
              <a:rPr lang="en-US" altLang="ko-KR" sz="1200" dirty="0">
                <a:latin typeface="Consolas" panose="020B0609020204030204" pitchFamily="49" charset="0"/>
              </a:rPr>
              <a:t>    </a:t>
            </a:r>
            <a:r>
              <a:rPr lang="en-US" altLang="ko-KR" sz="1200" dirty="0" smtClean="0">
                <a:latin typeface="Consolas" panose="020B0609020204030204" pitchFamily="49" charset="0"/>
              </a:rPr>
              <a:t>  </a:t>
            </a:r>
            <a:r>
              <a:rPr lang="en-US" altLang="ko-KR" sz="1200" dirty="0" err="1" smtClean="0">
                <a:latin typeface="Consolas" panose="020B0609020204030204" pitchFamily="49" charset="0"/>
              </a:rPr>
              <a:t>HAL_GPIO_WritePin</a:t>
            </a:r>
            <a:r>
              <a:rPr lang="en-US" altLang="ko-KR" sz="1200" dirty="0" smtClean="0">
                <a:latin typeface="Consolas" panose="020B0609020204030204" pitchFamily="49" charset="0"/>
              </a:rPr>
              <a:t>(GPIOD</a:t>
            </a:r>
            <a:r>
              <a:rPr lang="en-US" altLang="ko-KR" sz="1200" dirty="0">
                <a:latin typeface="Consolas" panose="020B0609020204030204" pitchFamily="49" charset="0"/>
              </a:rPr>
              <a:t>, GPIO_PIN_12 | GPIO_PIN_13 | GPIO_PIN_15, GPIO_PIN_RESET);</a:t>
            </a:r>
          </a:p>
          <a:p>
            <a:pPr marL="0" indent="0">
              <a:buNone/>
            </a:pPr>
            <a:r>
              <a:rPr lang="en-US" altLang="ko-KR" sz="1200" dirty="0">
                <a:latin typeface="Consolas" panose="020B0609020204030204" pitchFamily="49" charset="0"/>
              </a:rPr>
              <a:t>    }</a:t>
            </a:r>
          </a:p>
          <a:p>
            <a:pPr marL="0" indent="0">
              <a:buNone/>
            </a:pPr>
            <a:r>
              <a:rPr lang="en-US" altLang="ko-KR" sz="1200" dirty="0">
                <a:latin typeface="Consolas" panose="020B0609020204030204" pitchFamily="49" charset="0"/>
              </a:rPr>
              <a:t>    if (state==3){</a:t>
            </a:r>
          </a:p>
          <a:p>
            <a:pPr marL="0" indent="0">
              <a:buNone/>
            </a:pPr>
            <a:r>
              <a:rPr lang="en-US" altLang="ko-KR" sz="1200" dirty="0">
                <a:latin typeface="Consolas" panose="020B0609020204030204" pitchFamily="49" charset="0"/>
              </a:rPr>
              <a:t>    </a:t>
            </a:r>
            <a:r>
              <a:rPr lang="en-US" altLang="ko-KR" sz="1200" dirty="0" smtClean="0">
                <a:latin typeface="Consolas" panose="020B0609020204030204" pitchFamily="49" charset="0"/>
              </a:rPr>
              <a:t>  </a:t>
            </a:r>
            <a:r>
              <a:rPr lang="en-US" altLang="ko-KR" sz="1200" dirty="0" err="1" smtClean="0">
                <a:latin typeface="Consolas" panose="020B0609020204030204" pitchFamily="49" charset="0"/>
              </a:rPr>
              <a:t>HAL_GPIO_WritePin</a:t>
            </a:r>
            <a:r>
              <a:rPr lang="en-US" altLang="ko-KR" sz="1200" dirty="0" smtClean="0">
                <a:latin typeface="Consolas" panose="020B0609020204030204" pitchFamily="49" charset="0"/>
              </a:rPr>
              <a:t>(GPIOD</a:t>
            </a:r>
            <a:r>
              <a:rPr lang="en-US" altLang="ko-KR" sz="1200" dirty="0">
                <a:latin typeface="Consolas" panose="020B0609020204030204" pitchFamily="49" charset="0"/>
              </a:rPr>
              <a:t>, GPIO_PIN_15, GPIO_PIN_SET);</a:t>
            </a:r>
          </a:p>
          <a:p>
            <a:pPr marL="0" indent="0">
              <a:buNone/>
            </a:pPr>
            <a:r>
              <a:rPr lang="en-US" altLang="ko-KR" sz="1200" dirty="0">
                <a:latin typeface="Consolas" panose="020B0609020204030204" pitchFamily="49" charset="0"/>
              </a:rPr>
              <a:t>    </a:t>
            </a:r>
            <a:r>
              <a:rPr lang="en-US" altLang="ko-KR" sz="1200" dirty="0" smtClean="0">
                <a:latin typeface="Consolas" panose="020B0609020204030204" pitchFamily="49" charset="0"/>
              </a:rPr>
              <a:t>  </a:t>
            </a:r>
            <a:r>
              <a:rPr lang="en-US" altLang="ko-KR" sz="1200" dirty="0" err="1" smtClean="0">
                <a:latin typeface="Consolas" panose="020B0609020204030204" pitchFamily="49" charset="0"/>
              </a:rPr>
              <a:t>HAL_GPIO_WritePin</a:t>
            </a:r>
            <a:r>
              <a:rPr lang="en-US" altLang="ko-KR" sz="1200" dirty="0" smtClean="0">
                <a:latin typeface="Consolas" panose="020B0609020204030204" pitchFamily="49" charset="0"/>
              </a:rPr>
              <a:t>(GPIOD</a:t>
            </a:r>
            <a:r>
              <a:rPr lang="en-US" altLang="ko-KR" sz="1200" dirty="0">
                <a:latin typeface="Consolas" panose="020B0609020204030204" pitchFamily="49" charset="0"/>
              </a:rPr>
              <a:t>, GPIO_PIN_12 | GPIO_PIN_13 | GPIO_PIN_14, GPIO_PIN_RESET);</a:t>
            </a:r>
          </a:p>
          <a:p>
            <a:pPr marL="0" indent="0">
              <a:buNone/>
            </a:pPr>
            <a:r>
              <a:rPr lang="en-US" altLang="ko-KR" sz="1200" dirty="0">
                <a:latin typeface="Consolas" panose="020B0609020204030204" pitchFamily="49" charset="0"/>
              </a:rPr>
              <a:t>    }</a:t>
            </a:r>
          </a:p>
          <a:p>
            <a:pPr marL="0" indent="0">
              <a:buNone/>
            </a:pPr>
            <a:r>
              <a:rPr lang="en-US" altLang="ko-KR" sz="1200" dirty="0">
                <a:latin typeface="Consolas" panose="020B0609020204030204" pitchFamily="49" charset="0"/>
              </a:rPr>
              <a:t>  }</a:t>
            </a:r>
          </a:p>
          <a:p>
            <a:pPr marL="0" indent="0">
              <a:buNone/>
            </a:pPr>
            <a:r>
              <a:rPr lang="en-US" altLang="ko-KR" sz="1200" dirty="0">
                <a:latin typeface="Consolas" panose="020B0609020204030204" pitchFamily="49" charset="0"/>
              </a:rPr>
              <a:t>  /* USER CODE END 3 */</a:t>
            </a:r>
            <a:endParaRPr lang="ko-KR" altLang="en-US" sz="12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61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Exercise 3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Exercise 2</a:t>
            </a:r>
            <a:r>
              <a:rPr lang="ko-KR" altLang="en-US" dirty="0" smtClean="0"/>
              <a:t>로 </a:t>
            </a:r>
            <a:r>
              <a:rPr lang="ko-KR" altLang="en-US" dirty="0" err="1" smtClean="0"/>
              <a:t>프로그램된</a:t>
            </a:r>
            <a:r>
              <a:rPr lang="ko-KR" altLang="en-US" dirty="0" smtClean="0"/>
              <a:t> </a:t>
            </a:r>
            <a:r>
              <a:rPr lang="en-US" altLang="ko-KR" dirty="0" smtClean="0"/>
              <a:t>Cortex-M </a:t>
            </a:r>
            <a:r>
              <a:rPr lang="ko-KR" altLang="en-US" dirty="0" smtClean="0"/>
              <a:t>보드의 시리얼 포트로 </a:t>
            </a:r>
            <a:r>
              <a:rPr lang="en-US" altLang="ko-KR" dirty="0" smtClean="0"/>
              <a:t>500msec </a:t>
            </a:r>
            <a:r>
              <a:rPr lang="ko-KR" altLang="en-US" dirty="0" smtClean="0"/>
              <a:t>간격으로 스페이스 문자</a:t>
            </a:r>
            <a:r>
              <a:rPr lang="en-US" altLang="ko-KR" dirty="0" smtClean="0"/>
              <a:t>(‘ ‘)</a:t>
            </a:r>
            <a:r>
              <a:rPr lang="ko-KR" altLang="en-US" dirty="0" smtClean="0"/>
              <a:t>를 주기적으로 보내는 </a:t>
            </a:r>
            <a:r>
              <a:rPr lang="ko-KR" altLang="en-US" dirty="0" err="1" smtClean="0"/>
              <a:t>파이썬</a:t>
            </a:r>
            <a:r>
              <a:rPr lang="ko-KR" altLang="en-US" dirty="0" smtClean="0"/>
              <a:t> 프로그램을 작성해서 시험해 본다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즉</a:t>
            </a:r>
            <a:r>
              <a:rPr lang="en-US" altLang="ko-KR" dirty="0" smtClean="0"/>
              <a:t>, 4</a:t>
            </a:r>
            <a:r>
              <a:rPr lang="ko-KR" altLang="en-US" dirty="0" smtClean="0"/>
              <a:t>개의 </a:t>
            </a:r>
            <a:r>
              <a:rPr lang="en-US" altLang="ko-KR" dirty="0" smtClean="0"/>
              <a:t>led</a:t>
            </a:r>
            <a:r>
              <a:rPr lang="ko-KR" altLang="en-US" dirty="0" smtClean="0"/>
              <a:t>가 </a:t>
            </a:r>
            <a:r>
              <a:rPr lang="en-US" altLang="ko-KR" dirty="0" smtClean="0"/>
              <a:t>500msec </a:t>
            </a:r>
            <a:r>
              <a:rPr lang="ko-KR" altLang="en-US" dirty="0" smtClean="0"/>
              <a:t>간격으로 켜지는지 확인한다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ko-KR" altLang="en-US" dirty="0" smtClean="0"/>
              <a:t>주의</a:t>
            </a:r>
            <a:r>
              <a:rPr lang="en-US" altLang="ko-KR" dirty="0" smtClean="0"/>
              <a:t> </a:t>
            </a:r>
            <a:r>
              <a:rPr lang="ko-KR" altLang="en-US" dirty="0" smtClean="0"/>
              <a:t>사항</a:t>
            </a:r>
            <a:r>
              <a:rPr lang="en-US" altLang="ko-KR" dirty="0" smtClean="0"/>
              <a:t>: </a:t>
            </a:r>
            <a:r>
              <a:rPr lang="ko-KR" altLang="en-US" dirty="0" smtClean="0"/>
              <a:t>터미널 프로그램이 열려 있으면 </a:t>
            </a:r>
            <a:r>
              <a:rPr lang="ko-KR" altLang="en-US" dirty="0" err="1" smtClean="0"/>
              <a:t>파이썬</a:t>
            </a:r>
            <a:r>
              <a:rPr lang="ko-KR" altLang="en-US" dirty="0" smtClean="0"/>
              <a:t> 프로그램에서 시리얼 포트를 열지 못하므로 터미널 프로그램을 반드시 닫는다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r>
              <a:rPr lang="en-US" altLang="ko-KR" dirty="0" smtClean="0"/>
              <a:t>Anaconda prompt</a:t>
            </a:r>
            <a:r>
              <a:rPr lang="ko-KR" altLang="en-US" dirty="0" smtClean="0"/>
              <a:t>를 열어서 시리얼 통신</a:t>
            </a:r>
            <a:r>
              <a:rPr lang="en-US" altLang="ko-KR" dirty="0" smtClean="0"/>
              <a:t> </a:t>
            </a:r>
            <a:r>
              <a:rPr lang="ko-KR" altLang="en-US" dirty="0" smtClean="0"/>
              <a:t>패키지를 설치한다</a:t>
            </a:r>
            <a:r>
              <a:rPr lang="en-US" altLang="ko-KR" dirty="0" smtClean="0"/>
              <a:t>.</a:t>
            </a:r>
          </a:p>
          <a:p>
            <a:pPr marL="0" indent="0">
              <a:buNone/>
            </a:pPr>
            <a:r>
              <a:rPr lang="en-US" altLang="ko-KR" dirty="0" smtClean="0"/>
              <a:t>  pip install </a:t>
            </a:r>
            <a:r>
              <a:rPr lang="en-US" altLang="ko-KR" dirty="0" err="1" smtClean="0"/>
              <a:t>pyserial</a:t>
            </a:r>
            <a:endParaRPr lang="en-US" altLang="ko-KR" dirty="0" smtClean="0"/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05202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Python Code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31885" y="805060"/>
            <a:ext cx="8862645" cy="54507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altLang="ko-KR" sz="1200" dirty="0">
                <a:latin typeface="Consolas" panose="020B0609020204030204" pitchFamily="49" charset="0"/>
              </a:rPr>
              <a:t>import serial</a:t>
            </a:r>
          </a:p>
          <a:p>
            <a:pPr marL="0" indent="0">
              <a:buNone/>
            </a:pPr>
            <a:r>
              <a:rPr lang="fr-FR" altLang="ko-KR" sz="1200" dirty="0">
                <a:latin typeface="Consolas" panose="020B0609020204030204" pitchFamily="49" charset="0"/>
              </a:rPr>
              <a:t>import time</a:t>
            </a:r>
          </a:p>
          <a:p>
            <a:pPr marL="0" indent="0">
              <a:buNone/>
            </a:pPr>
            <a:endParaRPr lang="fr-FR" altLang="ko-KR" sz="12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altLang="ko-KR" sz="1200" dirty="0">
                <a:latin typeface="Consolas" panose="020B0609020204030204" pitchFamily="49" charset="0"/>
              </a:rPr>
              <a:t>port = "COM13"</a:t>
            </a:r>
          </a:p>
          <a:p>
            <a:pPr marL="0" indent="0">
              <a:buNone/>
            </a:pPr>
            <a:r>
              <a:rPr lang="fr-FR" altLang="ko-KR" sz="1200" dirty="0">
                <a:latin typeface="Consolas" panose="020B0609020204030204" pitchFamily="49" charset="0"/>
              </a:rPr>
              <a:t>baud = 115200</a:t>
            </a:r>
          </a:p>
          <a:p>
            <a:pPr marL="0" indent="0">
              <a:buNone/>
            </a:pPr>
            <a:r>
              <a:rPr lang="fr-FR" altLang="ko-KR" sz="1200" dirty="0"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fr-FR" altLang="ko-KR" sz="1200" dirty="0">
                <a:latin typeface="Consolas" panose="020B0609020204030204" pitchFamily="49" charset="0"/>
              </a:rPr>
              <a:t>ser = serial.Serial(port, baud, timeout=1)</a:t>
            </a:r>
          </a:p>
          <a:p>
            <a:pPr marL="0" indent="0">
              <a:buNone/>
            </a:pPr>
            <a:r>
              <a:rPr lang="fr-FR" altLang="ko-KR" sz="1200" dirty="0">
                <a:latin typeface="Consolas" panose="020B0609020204030204" pitchFamily="49" charset="0"/>
              </a:rPr>
              <a:t>    # open the serial port</a:t>
            </a:r>
          </a:p>
          <a:p>
            <a:pPr marL="0" indent="0">
              <a:buNone/>
            </a:pPr>
            <a:r>
              <a:rPr lang="fr-FR" altLang="ko-KR" sz="1200" dirty="0">
                <a:latin typeface="Consolas" panose="020B0609020204030204" pitchFamily="49" charset="0"/>
              </a:rPr>
              <a:t>if ser.isOpen():</a:t>
            </a:r>
          </a:p>
          <a:p>
            <a:pPr marL="0" indent="0">
              <a:buNone/>
            </a:pPr>
            <a:r>
              <a:rPr lang="fr-FR" altLang="ko-KR" sz="1200" dirty="0">
                <a:latin typeface="Consolas" panose="020B0609020204030204" pitchFamily="49" charset="0"/>
              </a:rPr>
              <a:t>     print(ser.name + ' is open...')</a:t>
            </a:r>
          </a:p>
          <a:p>
            <a:pPr marL="0" indent="0">
              <a:buNone/>
            </a:pPr>
            <a:r>
              <a:rPr lang="fr-FR" altLang="ko-KR" sz="1200" dirty="0">
                <a:latin typeface="Consolas" panose="020B0609020204030204" pitchFamily="49" charset="0"/>
              </a:rPr>
              <a:t>	 </a:t>
            </a:r>
          </a:p>
          <a:p>
            <a:pPr marL="0" indent="0">
              <a:buNone/>
            </a:pPr>
            <a:r>
              <a:rPr lang="fr-FR" altLang="ko-KR" sz="1200" dirty="0">
                <a:latin typeface="Consolas" panose="020B0609020204030204" pitchFamily="49" charset="0"/>
              </a:rPr>
              <a:t>for i in range(30):</a:t>
            </a:r>
          </a:p>
          <a:p>
            <a:pPr marL="0" indent="0">
              <a:buNone/>
            </a:pPr>
            <a:r>
              <a:rPr lang="fr-FR" altLang="ko-KR" sz="1200" dirty="0">
                <a:latin typeface="Consolas" panose="020B0609020204030204" pitchFamily="49" charset="0"/>
              </a:rPr>
              <a:t>  ser.write(bytes(' ',encoding='ascii'))</a:t>
            </a:r>
          </a:p>
          <a:p>
            <a:pPr marL="0" indent="0">
              <a:buNone/>
            </a:pPr>
            <a:r>
              <a:rPr lang="fr-FR" altLang="ko-KR" sz="1200" dirty="0">
                <a:latin typeface="Consolas" panose="020B0609020204030204" pitchFamily="49" charset="0"/>
              </a:rPr>
              <a:t>  time.sleep(0.5)</a:t>
            </a:r>
          </a:p>
          <a:p>
            <a:pPr marL="0" indent="0">
              <a:buNone/>
            </a:pPr>
            <a:r>
              <a:rPr lang="fr-FR" altLang="ko-KR" sz="1200" dirty="0">
                <a:latin typeface="Consolas" panose="020B0609020204030204" pitchFamily="49" charset="0"/>
              </a:rPr>
              <a:t>    </a:t>
            </a:r>
          </a:p>
          <a:p>
            <a:pPr marL="0" indent="0">
              <a:buNone/>
            </a:pPr>
            <a:r>
              <a:rPr lang="fr-FR" altLang="ko-KR" sz="1200" dirty="0">
                <a:latin typeface="Consolas" panose="020B0609020204030204" pitchFamily="49" charset="0"/>
              </a:rPr>
              <a:t>ser.close</a:t>
            </a:r>
            <a:r>
              <a:rPr lang="fr-FR" altLang="ko-KR" sz="1200" dirty="0" smtClean="0"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endParaRPr lang="fr-FR" altLang="ko-KR" sz="12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fr-FR" altLang="ko-KR" sz="1200" dirty="0" smtClean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ko-KR" altLang="en-US" sz="2000" dirty="0" smtClean="0">
                <a:latin typeface="굴림체" panose="020B0609000101010101" pitchFamily="49" charset="-127"/>
                <a:ea typeface="굴림체" panose="020B0609000101010101" pitchFamily="49" charset="-127"/>
              </a:rPr>
              <a:t>주의</a:t>
            </a:r>
            <a:r>
              <a:rPr lang="en-US" altLang="ko-KR" sz="2000" dirty="0" smtClean="0">
                <a:latin typeface="굴림체" panose="020B0609000101010101" pitchFamily="49" charset="-127"/>
                <a:ea typeface="굴림체" panose="020B0609000101010101" pitchFamily="49" charset="-127"/>
              </a:rPr>
              <a:t>: </a:t>
            </a:r>
            <a:r>
              <a:rPr lang="ko-KR" altLang="en-US" sz="2000" dirty="0" smtClean="0">
                <a:latin typeface="굴림체" panose="020B0609000101010101" pitchFamily="49" charset="-127"/>
                <a:ea typeface="굴림체" panose="020B0609000101010101" pitchFamily="49" charset="-127"/>
              </a:rPr>
              <a:t>위의 </a:t>
            </a:r>
            <a:r>
              <a:rPr lang="ko-KR" altLang="en-US" sz="2000" smtClean="0">
                <a:latin typeface="굴림체" panose="020B0609000101010101" pitchFamily="49" charset="-127"/>
                <a:ea typeface="굴림체" panose="020B0609000101010101" pitchFamily="49" charset="-127"/>
              </a:rPr>
              <a:t>코드에서 </a:t>
            </a:r>
            <a:r>
              <a:rPr lang="en-US" altLang="ko-KR" sz="2000" smtClean="0">
                <a:latin typeface="굴림체" panose="020B0609000101010101" pitchFamily="49" charset="-127"/>
                <a:ea typeface="굴림체" panose="020B0609000101010101" pitchFamily="49" charset="-127"/>
              </a:rPr>
              <a:t>COM</a:t>
            </a:r>
            <a:r>
              <a:rPr lang="ko-KR" altLang="en-US" sz="2000" smtClean="0">
                <a:latin typeface="굴림체" panose="020B0609000101010101" pitchFamily="49" charset="-127"/>
                <a:ea typeface="굴림체" panose="020B0609000101010101" pitchFamily="49" charset="-127"/>
              </a:rPr>
              <a:t>번호는 </a:t>
            </a:r>
            <a:r>
              <a:rPr lang="en-US" altLang="ko-KR" sz="2000" dirty="0" smtClean="0">
                <a:latin typeface="굴림체" panose="020B0609000101010101" pitchFamily="49" charset="-127"/>
                <a:ea typeface="굴림체" panose="020B0609000101010101" pitchFamily="49" charset="-127"/>
              </a:rPr>
              <a:t>PC</a:t>
            </a:r>
            <a:r>
              <a:rPr lang="ko-KR" altLang="en-US" sz="2000" dirty="0" smtClean="0">
                <a:latin typeface="굴림체" panose="020B0609000101010101" pitchFamily="49" charset="-127"/>
                <a:ea typeface="굴림체" panose="020B0609000101010101" pitchFamily="49" charset="-127"/>
              </a:rPr>
              <a:t>마다 다를 수 있으므로 </a:t>
            </a:r>
            <a:r>
              <a:rPr lang="en-US" altLang="ko-KR" sz="2000" dirty="0" smtClean="0">
                <a:latin typeface="굴림체" panose="020B0609000101010101" pitchFamily="49" charset="-127"/>
                <a:ea typeface="굴림체" panose="020B0609000101010101" pitchFamily="49" charset="-127"/>
              </a:rPr>
              <a:t>SmarTTY </a:t>
            </a:r>
            <a:r>
              <a:rPr lang="ko-KR" altLang="en-US" sz="2000" dirty="0" smtClean="0">
                <a:latin typeface="굴림체" panose="020B0609000101010101" pitchFamily="49" charset="-127"/>
                <a:ea typeface="굴림체" panose="020B0609000101010101" pitchFamily="49" charset="-127"/>
              </a:rPr>
              <a:t>프로그램에서 </a:t>
            </a:r>
            <a:r>
              <a:rPr lang="en-US" altLang="ko-KR" sz="2000" dirty="0" smtClean="0">
                <a:latin typeface="굴림체" panose="020B0609000101010101" pitchFamily="49" charset="-127"/>
                <a:ea typeface="굴림체" panose="020B0609000101010101" pitchFamily="49" charset="-127"/>
              </a:rPr>
              <a:t>COM</a:t>
            </a:r>
            <a:r>
              <a:rPr lang="ko-KR" altLang="en-US" sz="2000" dirty="0" smtClean="0">
                <a:latin typeface="굴림체" panose="020B0609000101010101" pitchFamily="49" charset="-127"/>
                <a:ea typeface="굴림체" panose="020B0609000101010101" pitchFamily="49" charset="-127"/>
              </a:rPr>
              <a:t>번호를 확인해서 변경해야 한다</a:t>
            </a:r>
            <a:r>
              <a:rPr lang="en-US" altLang="ko-KR" sz="2000" dirty="0" smtClean="0">
                <a:latin typeface="굴림체" panose="020B0609000101010101" pitchFamily="49" charset="-127"/>
                <a:ea typeface="굴림체" panose="020B0609000101010101" pitchFamily="49" charset="-127"/>
              </a:rPr>
              <a:t>. </a:t>
            </a:r>
            <a:r>
              <a:rPr lang="ko-KR" altLang="en-US" sz="2000" dirty="0" smtClean="0">
                <a:latin typeface="굴림체" panose="020B0609000101010101" pitchFamily="49" charset="-127"/>
                <a:ea typeface="굴림체" panose="020B0609000101010101" pitchFamily="49" charset="-127"/>
              </a:rPr>
              <a:t>이 프로그램을 </a:t>
            </a:r>
            <a:r>
              <a:rPr lang="en-US" altLang="ko-KR" sz="2000" dirty="0" smtClean="0">
                <a:latin typeface="굴림체" panose="020B0609000101010101" pitchFamily="49" charset="-127"/>
                <a:ea typeface="굴림체" panose="020B0609000101010101" pitchFamily="49" charset="-127"/>
              </a:rPr>
              <a:t>Control-C </a:t>
            </a:r>
            <a:r>
              <a:rPr lang="ko-KR" altLang="en-US" sz="2000" dirty="0" smtClean="0">
                <a:latin typeface="굴림체" panose="020B0609000101010101" pitchFamily="49" charset="-127"/>
                <a:ea typeface="굴림체" panose="020B0609000101010101" pitchFamily="49" charset="-127"/>
              </a:rPr>
              <a:t>를 이용해서 강제 종료할 경우 시리얼 포트가 열린 채로 종료 되므로</a:t>
            </a:r>
            <a:r>
              <a:rPr lang="en-US" altLang="ko-KR" sz="2000" dirty="0" smtClean="0">
                <a:latin typeface="굴림체" panose="020B0609000101010101" pitchFamily="49" charset="-127"/>
                <a:ea typeface="굴림체" panose="020B0609000101010101" pitchFamily="49" charset="-127"/>
              </a:rPr>
              <a:t>, </a:t>
            </a:r>
            <a:r>
              <a:rPr lang="ko-KR" altLang="en-US" sz="2000" dirty="0" smtClean="0">
                <a:latin typeface="굴림체" panose="020B0609000101010101" pitchFamily="49" charset="-127"/>
                <a:ea typeface="굴림체" panose="020B0609000101010101" pitchFamily="49" charset="-127"/>
              </a:rPr>
              <a:t>다음에 다시 실행할 때 시리얼 포트가 열리지 않는다</a:t>
            </a:r>
            <a:r>
              <a:rPr lang="en-US" altLang="ko-KR" sz="2000" dirty="0" smtClean="0">
                <a:latin typeface="굴림체" panose="020B0609000101010101" pitchFamily="49" charset="-127"/>
                <a:ea typeface="굴림체" panose="020B0609000101010101" pitchFamily="49" charset="-127"/>
              </a:rPr>
              <a:t>. </a:t>
            </a:r>
            <a:r>
              <a:rPr lang="ko-KR" altLang="en-US" sz="2000" dirty="0" smtClean="0">
                <a:latin typeface="굴림체" panose="020B0609000101010101" pitchFamily="49" charset="-127"/>
                <a:ea typeface="굴림체" panose="020B0609000101010101" pitchFamily="49" charset="-127"/>
              </a:rPr>
              <a:t>그런 경우에는 </a:t>
            </a:r>
            <a:r>
              <a:rPr lang="en-US" altLang="ko-KR" sz="2000" dirty="0" smtClean="0">
                <a:latin typeface="굴림체" panose="020B0609000101010101" pitchFamily="49" charset="-127"/>
                <a:ea typeface="굴림체" panose="020B0609000101010101" pitchFamily="49" charset="-127"/>
              </a:rPr>
              <a:t>USB </a:t>
            </a:r>
            <a:r>
              <a:rPr lang="ko-KR" altLang="en-US" sz="2000" dirty="0" smtClean="0">
                <a:latin typeface="굴림체" panose="020B0609000101010101" pitchFamily="49" charset="-127"/>
                <a:ea typeface="굴림체" panose="020B0609000101010101" pitchFamily="49" charset="-127"/>
              </a:rPr>
              <a:t>케이블을 뺐다가 다시 연결한다</a:t>
            </a:r>
            <a:r>
              <a:rPr lang="en-US" altLang="ko-KR" sz="2000" dirty="0" smtClean="0">
                <a:latin typeface="굴림체" panose="020B0609000101010101" pitchFamily="49" charset="-127"/>
                <a:ea typeface="굴림체" panose="020B0609000101010101" pitchFamily="49" charset="-127"/>
              </a:rPr>
              <a:t>.</a:t>
            </a:r>
            <a:endParaRPr lang="ko-KR" altLang="en-US" sz="2000" dirty="0">
              <a:latin typeface="굴림체" panose="020B0609000101010101" pitchFamily="49" charset="-127"/>
              <a:ea typeface="굴림체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8623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Exercise 4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첫 예제</a:t>
            </a:r>
            <a:r>
              <a:rPr lang="en-US" altLang="ko-KR" dirty="0" smtClean="0"/>
              <a:t>(Exercise 1</a:t>
            </a:r>
            <a:r>
              <a:rPr lang="ko-KR" altLang="en-US" dirty="0" smtClean="0"/>
              <a:t>의 앞에 있는 </a:t>
            </a:r>
            <a:r>
              <a:rPr lang="en-US" altLang="ko-KR" smtClean="0"/>
              <a:t>LED </a:t>
            </a:r>
            <a:r>
              <a:rPr lang="en-US" altLang="ko-KR" smtClean="0"/>
              <a:t>blinking code</a:t>
            </a:r>
            <a:r>
              <a:rPr lang="en-US" altLang="ko-KR" smtClean="0"/>
              <a:t>)</a:t>
            </a:r>
            <a:r>
              <a:rPr lang="ko-KR" altLang="en-US" dirty="0" smtClean="0"/>
              <a:t>의 </a:t>
            </a:r>
            <a:r>
              <a:rPr lang="ko-KR" altLang="en-US" dirty="0" smtClean="0"/>
              <a:t>코드를 다음과 같이 수정한다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LED</a:t>
            </a:r>
            <a:r>
              <a:rPr lang="ko-KR" altLang="en-US" dirty="0" smtClean="0"/>
              <a:t>의 깜빡이는 속도를 </a:t>
            </a:r>
            <a:r>
              <a:rPr lang="en-US" altLang="ko-KR" dirty="0" smtClean="0"/>
              <a:t>2</a:t>
            </a:r>
            <a:r>
              <a:rPr lang="ko-KR" altLang="en-US" dirty="0" smtClean="0"/>
              <a:t>배 빠르게 조정한다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PC</a:t>
            </a:r>
            <a:r>
              <a:rPr lang="ko-KR" altLang="en-US" dirty="0" smtClean="0"/>
              <a:t>의 터미널의 입력을 받아들이도록 수정하여 아래와 같은 동작을 구현한다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프로그램이 처음 시작되면 모든 </a:t>
            </a:r>
            <a:r>
              <a:rPr lang="en-US" altLang="ko-KR" dirty="0" smtClean="0"/>
              <a:t>LED</a:t>
            </a:r>
            <a:r>
              <a:rPr lang="ko-KR" altLang="en-US" dirty="0" smtClean="0"/>
              <a:t>를 끈 상태에서 대기한다</a:t>
            </a:r>
            <a:r>
              <a:rPr lang="en-US" altLang="ko-KR" dirty="0" smtClean="0"/>
              <a:t>.</a:t>
            </a:r>
          </a:p>
          <a:p>
            <a:pPr lvl="1"/>
            <a:r>
              <a:rPr lang="en-US" altLang="ko-KR" dirty="0" smtClean="0"/>
              <a:t>PC</a:t>
            </a:r>
            <a:r>
              <a:rPr lang="ko-KR" altLang="en-US" dirty="0" smtClean="0"/>
              <a:t>의 터미널 프로그램에서 스페이스바를 누르면 깜빡이는 동작을 시작한다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다시 스페이스바를 누르면 깜빡이는 동작을 정지한다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위의 동작을 무한 반복한다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06727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Click X to close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4054" y="2442128"/>
            <a:ext cx="5615390" cy="3784619"/>
          </a:xfrm>
          <a:prstGeom prst="rect">
            <a:avLst/>
          </a:prstGeom>
        </p:spPr>
      </p:pic>
      <p:cxnSp>
        <p:nvCxnSpPr>
          <p:cNvPr id="6" name="직선 화살표 연결선 5"/>
          <p:cNvCxnSpPr/>
          <p:nvPr/>
        </p:nvCxnSpPr>
        <p:spPr>
          <a:xfrm>
            <a:off x="1415562" y="1169377"/>
            <a:ext cx="1831333" cy="185279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8130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New STM32 Project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55" y="1462453"/>
            <a:ext cx="6941161" cy="1627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40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Select Board (Not MCU)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Select Board Selector</a:t>
            </a:r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742" y="1516044"/>
            <a:ext cx="8131053" cy="4363444"/>
          </a:xfrm>
          <a:prstGeom prst="rect">
            <a:avLst/>
          </a:prstGeom>
        </p:spPr>
      </p:pic>
      <p:sp>
        <p:nvSpPr>
          <p:cNvPr id="5" name="모서리가 둥근 직사각형 4"/>
          <p:cNvSpPr/>
          <p:nvPr/>
        </p:nvSpPr>
        <p:spPr>
          <a:xfrm>
            <a:off x="1598709" y="2252071"/>
            <a:ext cx="898306" cy="30221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1085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Select STM32F407G-DISC1 and click Next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169" y="1248506"/>
            <a:ext cx="8048199" cy="522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200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1868" y="3291132"/>
            <a:ext cx="6116882" cy="3014919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Project</a:t>
            </a:r>
            <a:r>
              <a:rPr lang="ko-KR" altLang="en-US" dirty="0" smtClean="0"/>
              <a:t> </a:t>
            </a:r>
            <a:r>
              <a:rPr lang="en-US" altLang="ko-KR" dirty="0" smtClean="0"/>
              <a:t>Name</a:t>
            </a:r>
            <a:endParaRPr lang="ko-KR" altLang="en-US" dirty="0"/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4510454" y="776288"/>
            <a:ext cx="4538296" cy="2344981"/>
          </a:xfrm>
        </p:spPr>
        <p:txBody>
          <a:bodyPr/>
          <a:lstStyle/>
          <a:p>
            <a:r>
              <a:rPr lang="ko-KR" altLang="en-US" dirty="0" smtClean="0"/>
              <a:t>이 화면에서 </a:t>
            </a:r>
            <a:r>
              <a:rPr lang="en-US" altLang="ko-KR" dirty="0" smtClean="0"/>
              <a:t>Next</a:t>
            </a:r>
            <a:r>
              <a:rPr lang="ko-KR" altLang="en-US" dirty="0" smtClean="0"/>
              <a:t>를 누르면 다음 화면이 나오고</a:t>
            </a:r>
            <a:r>
              <a:rPr lang="en-US" altLang="ko-KR" dirty="0" smtClean="0"/>
              <a:t>, Finish</a:t>
            </a:r>
            <a:r>
              <a:rPr lang="ko-KR" altLang="en-US" dirty="0" smtClean="0"/>
              <a:t>를 누르면 설정이 끝남</a:t>
            </a:r>
            <a:endParaRPr lang="ko-KR" altLang="en-US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421" y="776288"/>
            <a:ext cx="3743325" cy="392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8890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이전 화면에서 </a:t>
            </a:r>
            <a:r>
              <a:rPr lang="en-US" altLang="ko-KR" dirty="0" smtClean="0"/>
              <a:t>Next</a:t>
            </a:r>
            <a:r>
              <a:rPr lang="ko-KR" altLang="en-US" dirty="0" smtClean="0"/>
              <a:t>를 누르면 이 화면이 나옴</a:t>
            </a:r>
            <a:endParaRPr lang="en-US" altLang="ko-KR" dirty="0" smtClean="0"/>
          </a:p>
          <a:p>
            <a:r>
              <a:rPr lang="en-US" altLang="ko-KR" dirty="0" smtClean="0"/>
              <a:t>Firmware Package Version check</a:t>
            </a:r>
            <a:r>
              <a:rPr lang="ko-KR" altLang="en-US" dirty="0" smtClean="0"/>
              <a:t>를 위해서 필요함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4373" y="1731467"/>
            <a:ext cx="4421065" cy="4620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464567"/>
      </p:ext>
    </p:extLst>
  </p:cSld>
  <p:clrMapOvr>
    <a:masterClrMapping/>
  </p:clrMapOvr>
</p:sld>
</file>

<file path=ppt/theme/theme1.xml><?xml version="1.0" encoding="utf-8"?>
<a:theme xmlns:a="http://schemas.openxmlformats.org/drawingml/2006/main" name="ILTppt_template_jun08">
  <a:themeElements>
    <a:clrScheme name="ILTppt_template_jun08 1">
      <a:dk1>
        <a:srgbClr val="000000"/>
      </a:dk1>
      <a:lt1>
        <a:srgbClr val="FFFFFF"/>
      </a:lt1>
      <a:dk2>
        <a:srgbClr val="000000"/>
      </a:dk2>
      <a:lt2>
        <a:srgbClr val="D2D2D2"/>
      </a:lt2>
      <a:accent1>
        <a:srgbClr val="FFF7DE"/>
      </a:accent1>
      <a:accent2>
        <a:srgbClr val="006699"/>
      </a:accent2>
      <a:accent3>
        <a:srgbClr val="FFFFFF"/>
      </a:accent3>
      <a:accent4>
        <a:srgbClr val="000000"/>
      </a:accent4>
      <a:accent5>
        <a:srgbClr val="FFFAEC"/>
      </a:accent5>
      <a:accent6>
        <a:srgbClr val="005C8A"/>
      </a:accent6>
      <a:hlink>
        <a:srgbClr val="666666"/>
      </a:hlink>
      <a:folHlink>
        <a:srgbClr val="CCCCCC"/>
      </a:folHlink>
    </a:clrScheme>
    <a:fontScheme name="ILTppt_template_jun08">
      <a:majorFont>
        <a:latin typeface="Arial Narrow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7DE"/>
        </a:solidFill>
        <a:ln w="22225" cap="flat" cmpd="sng" algn="ctr">
          <a:solidFill>
            <a:srgbClr val="FF6600"/>
          </a:solidFill>
          <a:prstDash val="solid"/>
          <a:round/>
          <a:headEnd type="none" w="med" len="med"/>
          <a:tailEnd type="triangle" w="med" len="med"/>
        </a:ln>
        <a:effectLst>
          <a:outerShdw dist="35921" dir="2700000" algn="ctr" rotWithShape="0">
            <a:srgbClr val="D8D8D8">
              <a:alpha val="50000"/>
            </a:srgbClr>
          </a:outerShdw>
        </a:effectLst>
      </a:spPr>
      <a:bodyPr vert="horz" wrap="none" lIns="107950" tIns="53975" rIns="107950" bIns="53975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6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7DE"/>
        </a:solidFill>
        <a:ln w="22225" cap="flat" cmpd="sng" algn="ctr">
          <a:solidFill>
            <a:srgbClr val="FF6600"/>
          </a:solidFill>
          <a:prstDash val="solid"/>
          <a:round/>
          <a:headEnd type="none" w="med" len="med"/>
          <a:tailEnd type="triangle" w="med" len="med"/>
        </a:ln>
        <a:effectLst>
          <a:outerShdw dist="35921" dir="2700000" algn="ctr" rotWithShape="0">
            <a:srgbClr val="D8D8D8">
              <a:alpha val="50000"/>
            </a:srgbClr>
          </a:outerShdw>
        </a:effectLst>
      </a:spPr>
      <a:bodyPr vert="horz" wrap="none" lIns="107950" tIns="53975" rIns="107950" bIns="53975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6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ILTppt_template_jun08 1">
        <a:dk1>
          <a:srgbClr val="000000"/>
        </a:dk1>
        <a:lt1>
          <a:srgbClr val="FFFFFF"/>
        </a:lt1>
        <a:dk2>
          <a:srgbClr val="000000"/>
        </a:dk2>
        <a:lt2>
          <a:srgbClr val="D2D2D2"/>
        </a:lt2>
        <a:accent1>
          <a:srgbClr val="FFF7DE"/>
        </a:accent1>
        <a:accent2>
          <a:srgbClr val="006699"/>
        </a:accent2>
        <a:accent3>
          <a:srgbClr val="FFFFFF"/>
        </a:accent3>
        <a:accent4>
          <a:srgbClr val="000000"/>
        </a:accent4>
        <a:accent5>
          <a:srgbClr val="FFFAEC"/>
        </a:accent5>
        <a:accent6>
          <a:srgbClr val="005C8A"/>
        </a:accent6>
        <a:hlink>
          <a:srgbClr val="666666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ppt_template_jun08 2">
        <a:dk1>
          <a:srgbClr val="000000"/>
        </a:dk1>
        <a:lt1>
          <a:srgbClr val="FFFFFF"/>
        </a:lt1>
        <a:dk2>
          <a:srgbClr val="000000"/>
        </a:dk2>
        <a:lt2>
          <a:srgbClr val="666666"/>
        </a:lt2>
        <a:accent1>
          <a:srgbClr val="6699FF"/>
        </a:accent1>
        <a:accent2>
          <a:srgbClr val="006699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5C8A"/>
        </a:accent6>
        <a:hlink>
          <a:srgbClr val="666666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ppt_template_jun08 3">
        <a:dk1>
          <a:srgbClr val="000000"/>
        </a:dk1>
        <a:lt1>
          <a:srgbClr val="FFFFFF"/>
        </a:lt1>
        <a:dk2>
          <a:srgbClr val="000000"/>
        </a:dk2>
        <a:lt2>
          <a:srgbClr val="999999"/>
        </a:lt2>
        <a:accent1>
          <a:srgbClr val="6699FF"/>
        </a:accent1>
        <a:accent2>
          <a:srgbClr val="006699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5C8A"/>
        </a:accent6>
        <a:hlink>
          <a:srgbClr val="666666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ILTppt_template_jun08">
  <a:themeElements>
    <a:clrScheme name="ILTppt_template_jun08 1">
      <a:dk1>
        <a:srgbClr val="000000"/>
      </a:dk1>
      <a:lt1>
        <a:srgbClr val="FFFFFF"/>
      </a:lt1>
      <a:dk2>
        <a:srgbClr val="000000"/>
      </a:dk2>
      <a:lt2>
        <a:srgbClr val="D2D2D2"/>
      </a:lt2>
      <a:accent1>
        <a:srgbClr val="FFF7DE"/>
      </a:accent1>
      <a:accent2>
        <a:srgbClr val="006699"/>
      </a:accent2>
      <a:accent3>
        <a:srgbClr val="FFFFFF"/>
      </a:accent3>
      <a:accent4>
        <a:srgbClr val="000000"/>
      </a:accent4>
      <a:accent5>
        <a:srgbClr val="FFFAEC"/>
      </a:accent5>
      <a:accent6>
        <a:srgbClr val="005C8A"/>
      </a:accent6>
      <a:hlink>
        <a:srgbClr val="666666"/>
      </a:hlink>
      <a:folHlink>
        <a:srgbClr val="CCCCCC"/>
      </a:folHlink>
    </a:clrScheme>
    <a:fontScheme name="ILTppt_template_jun08">
      <a:majorFont>
        <a:latin typeface="Arial Narrow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7DE"/>
        </a:solidFill>
        <a:ln w="22225" cap="flat" cmpd="sng" algn="ctr">
          <a:solidFill>
            <a:srgbClr val="FF6600"/>
          </a:solidFill>
          <a:prstDash val="solid"/>
          <a:round/>
          <a:headEnd type="none" w="med" len="med"/>
          <a:tailEnd type="triangle" w="med" len="med"/>
        </a:ln>
        <a:effectLst>
          <a:outerShdw dist="35921" dir="2700000" algn="ctr" rotWithShape="0">
            <a:srgbClr val="D8D8D8">
              <a:alpha val="50000"/>
            </a:srgbClr>
          </a:outerShdw>
        </a:effectLst>
      </a:spPr>
      <a:bodyPr vert="horz" wrap="none" lIns="107950" tIns="53975" rIns="107950" bIns="53975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6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7DE"/>
        </a:solidFill>
        <a:ln w="22225" cap="flat" cmpd="sng" algn="ctr">
          <a:solidFill>
            <a:srgbClr val="FF6600"/>
          </a:solidFill>
          <a:prstDash val="solid"/>
          <a:round/>
          <a:headEnd type="none" w="med" len="med"/>
          <a:tailEnd type="triangle" w="med" len="med"/>
        </a:ln>
        <a:effectLst>
          <a:outerShdw dist="35921" dir="2700000" algn="ctr" rotWithShape="0">
            <a:srgbClr val="D8D8D8">
              <a:alpha val="50000"/>
            </a:srgbClr>
          </a:outerShdw>
        </a:effectLst>
      </a:spPr>
      <a:bodyPr vert="horz" wrap="none" lIns="107950" tIns="53975" rIns="107950" bIns="53975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6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ILTppt_template_jun08 1">
        <a:dk1>
          <a:srgbClr val="000000"/>
        </a:dk1>
        <a:lt1>
          <a:srgbClr val="FFFFFF"/>
        </a:lt1>
        <a:dk2>
          <a:srgbClr val="000000"/>
        </a:dk2>
        <a:lt2>
          <a:srgbClr val="D2D2D2"/>
        </a:lt2>
        <a:accent1>
          <a:srgbClr val="FFF7DE"/>
        </a:accent1>
        <a:accent2>
          <a:srgbClr val="006699"/>
        </a:accent2>
        <a:accent3>
          <a:srgbClr val="FFFFFF"/>
        </a:accent3>
        <a:accent4>
          <a:srgbClr val="000000"/>
        </a:accent4>
        <a:accent5>
          <a:srgbClr val="FFFAEC"/>
        </a:accent5>
        <a:accent6>
          <a:srgbClr val="005C8A"/>
        </a:accent6>
        <a:hlink>
          <a:srgbClr val="666666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ppt_template_jun08 2">
        <a:dk1>
          <a:srgbClr val="000000"/>
        </a:dk1>
        <a:lt1>
          <a:srgbClr val="FFFFFF"/>
        </a:lt1>
        <a:dk2>
          <a:srgbClr val="000000"/>
        </a:dk2>
        <a:lt2>
          <a:srgbClr val="666666"/>
        </a:lt2>
        <a:accent1>
          <a:srgbClr val="6699FF"/>
        </a:accent1>
        <a:accent2>
          <a:srgbClr val="006699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5C8A"/>
        </a:accent6>
        <a:hlink>
          <a:srgbClr val="666666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ppt_template_jun08 3">
        <a:dk1>
          <a:srgbClr val="000000"/>
        </a:dk1>
        <a:lt1>
          <a:srgbClr val="FFFFFF"/>
        </a:lt1>
        <a:dk2>
          <a:srgbClr val="000000"/>
        </a:dk2>
        <a:lt2>
          <a:srgbClr val="999999"/>
        </a:lt2>
        <a:accent1>
          <a:srgbClr val="6699FF"/>
        </a:accent1>
        <a:accent2>
          <a:srgbClr val="006699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5C8A"/>
        </a:accent6>
        <a:hlink>
          <a:srgbClr val="666666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LTppt_template_jun08 3">
    <a:dk1>
      <a:srgbClr val="000000"/>
    </a:dk1>
    <a:lt1>
      <a:srgbClr val="FFFFFF"/>
    </a:lt1>
    <a:dk2>
      <a:srgbClr val="000000"/>
    </a:dk2>
    <a:lt2>
      <a:srgbClr val="999999"/>
    </a:lt2>
    <a:accent1>
      <a:srgbClr val="6699FF"/>
    </a:accent1>
    <a:accent2>
      <a:srgbClr val="006699"/>
    </a:accent2>
    <a:accent3>
      <a:srgbClr val="FFFFFF"/>
    </a:accent3>
    <a:accent4>
      <a:srgbClr val="000000"/>
    </a:accent4>
    <a:accent5>
      <a:srgbClr val="B8CAFF"/>
    </a:accent5>
    <a:accent6>
      <a:srgbClr val="005C8A"/>
    </a:accent6>
    <a:hlink>
      <a:srgbClr val="666666"/>
    </a:hlink>
    <a:folHlink>
      <a:srgbClr val="CCCCCC"/>
    </a:folHlink>
  </a:clrScheme>
</a:themeOverride>
</file>

<file path=ppt/theme/themeOverride2.xml><?xml version="1.0" encoding="utf-8"?>
<a:themeOverride xmlns:a="http://schemas.openxmlformats.org/drawingml/2006/main">
  <a:clrScheme name="ILTppt_template_jun08 3">
    <a:dk1>
      <a:srgbClr val="000000"/>
    </a:dk1>
    <a:lt1>
      <a:srgbClr val="FFFFFF"/>
    </a:lt1>
    <a:dk2>
      <a:srgbClr val="000000"/>
    </a:dk2>
    <a:lt2>
      <a:srgbClr val="999999"/>
    </a:lt2>
    <a:accent1>
      <a:srgbClr val="6699FF"/>
    </a:accent1>
    <a:accent2>
      <a:srgbClr val="006699"/>
    </a:accent2>
    <a:accent3>
      <a:srgbClr val="FFFFFF"/>
    </a:accent3>
    <a:accent4>
      <a:srgbClr val="000000"/>
    </a:accent4>
    <a:accent5>
      <a:srgbClr val="B8CAFF"/>
    </a:accent5>
    <a:accent6>
      <a:srgbClr val="005C8A"/>
    </a:accent6>
    <a:hlink>
      <a:srgbClr val="666666"/>
    </a:hlink>
    <a:folHlink>
      <a:srgbClr val="CCCC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Settings\ehopkins\Desktop\For Evelyn\Rhapsody Training_IBM\IBM Template\ILTppt_template_jun08.pot</Template>
  <TotalTime>10410</TotalTime>
  <Pages>50</Pages>
  <Words>850</Words>
  <Application>Microsoft Office PowerPoint</Application>
  <PresentationFormat>화면 슬라이드 쇼(4:3)</PresentationFormat>
  <Paragraphs>140</Paragraphs>
  <Slides>38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38</vt:i4>
      </vt:variant>
    </vt:vector>
  </HeadingPairs>
  <TitlesOfParts>
    <vt:vector size="50" baseType="lpstr">
      <vt:lpstr>굴림</vt:lpstr>
      <vt:lpstr>굴림체</vt:lpstr>
      <vt:lpstr>맑은 고딕</vt:lpstr>
      <vt:lpstr>Arial</vt:lpstr>
      <vt:lpstr>Arial Narrow</vt:lpstr>
      <vt:lpstr>Bauhaus 93</vt:lpstr>
      <vt:lpstr>Consolas</vt:lpstr>
      <vt:lpstr>Times New Roman</vt:lpstr>
      <vt:lpstr>Webdings</vt:lpstr>
      <vt:lpstr>Wingdings</vt:lpstr>
      <vt:lpstr>ILTppt_template_jun08</vt:lpstr>
      <vt:lpstr>1_ILTppt_template_jun08</vt:lpstr>
      <vt:lpstr>Cortex-M Lab 1</vt:lpstr>
      <vt:lpstr>Cortex-M4 Board</vt:lpstr>
      <vt:lpstr>Start STM32CubeIDE</vt:lpstr>
      <vt:lpstr>PowerPoint 프레젠테이션</vt:lpstr>
      <vt:lpstr>New STM32 Project</vt:lpstr>
      <vt:lpstr>Select Board (Not MCU)</vt:lpstr>
      <vt:lpstr>PowerPoint 프레젠테이션</vt:lpstr>
      <vt:lpstr>Project Name</vt:lpstr>
      <vt:lpstr>PowerPoint 프레젠테이션</vt:lpstr>
      <vt:lpstr>필요 없음</vt:lpstr>
      <vt:lpstr>필요 없음</vt:lpstr>
      <vt:lpstr>필요 없음</vt:lpstr>
      <vt:lpstr>필요 없음</vt:lpstr>
      <vt:lpstr>필요 없음</vt:lpstr>
      <vt:lpstr>필요 없음</vt:lpstr>
      <vt:lpstr>PowerPoint 프레젠테이션</vt:lpstr>
      <vt:lpstr>PowerPoint 프레젠테이션</vt:lpstr>
      <vt:lpstr>Generate Code</vt:lpstr>
      <vt:lpstr>PowerPoint 프레젠테이션</vt:lpstr>
      <vt:lpstr>PowerPoint 프레젠테이션</vt:lpstr>
      <vt:lpstr>Build Project</vt:lpstr>
      <vt:lpstr>PowerPoint 프레젠테이션</vt:lpstr>
      <vt:lpstr>Source code main.c 에 입력</vt:lpstr>
      <vt:lpstr>PowerPoint 프레젠테이션</vt:lpstr>
      <vt:lpstr>Run Debug</vt:lpstr>
      <vt:lpstr>PowerPoint 프레젠테이션</vt:lpstr>
      <vt:lpstr>PowerPoint 프레젠테이션</vt:lpstr>
      <vt:lpstr>PowerPoint 프레젠테이션</vt:lpstr>
      <vt:lpstr>PowerPoint 프레젠테이션</vt:lpstr>
      <vt:lpstr>Debugger screen 으로 전환됨</vt:lpstr>
      <vt:lpstr>Debugger screen에서 실행</vt:lpstr>
      <vt:lpstr>Exercise 1</vt:lpstr>
      <vt:lpstr>Source code main.c 에 입력</vt:lpstr>
      <vt:lpstr>Exercise 2</vt:lpstr>
      <vt:lpstr>Source code main.c 에 입력</vt:lpstr>
      <vt:lpstr>Exercise 3</vt:lpstr>
      <vt:lpstr>Python Code</vt:lpstr>
      <vt:lpstr>Exercise 4</vt:lpstr>
    </vt:vector>
  </TitlesOfParts>
  <Company>IBM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Essentials of IBM Rational Rhapsody v7.5</dc:title>
  <dc:subject/>
  <dc:creator>limdj</dc:creator>
  <cp:keywords/>
  <dc:description>© Copyright IBM Corp. 2009</dc:description>
  <cp:lastModifiedBy>Dongjin Lim</cp:lastModifiedBy>
  <cp:revision>1192</cp:revision>
  <cp:lastPrinted>1999-01-05T10:12:46Z</cp:lastPrinted>
  <dcterms:created xsi:type="dcterms:W3CDTF">2008-01-04T23:58:28Z</dcterms:created>
  <dcterms:modified xsi:type="dcterms:W3CDTF">2023-08-02T09:09:19Z</dcterms:modified>
</cp:coreProperties>
</file>